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1" r:id="rId15"/>
    <p:sldId id="272" r:id="rId16"/>
    <p:sldId id="273" r:id="rId17"/>
    <p:sldId id="274" r:id="rId18"/>
    <p:sldId id="275" r:id="rId19"/>
    <p:sldId id="276" r:id="rId20"/>
    <p:sldId id="257" r:id="rId21"/>
  </p:sldIdLst>
  <p:sldSz cx="20104100" cy="12566650"/>
  <p:notesSz cx="20104100" cy="1256665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CC"/>
    <a:srgbClr val="7E7E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43" d="100"/>
          <a:sy n="43" d="100"/>
        </p:scale>
        <p:origin x="1138" y="5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8712200" cy="63023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11387138" y="0"/>
            <a:ext cx="8712200" cy="630238"/>
          </a:xfrm>
          <a:prstGeom prst="rect">
            <a:avLst/>
          </a:prstGeom>
        </p:spPr>
        <p:txBody>
          <a:bodyPr vert="horz" lIns="91440" tIns="45720" rIns="91440" bIns="45720" rtlCol="0"/>
          <a:lstStyle>
            <a:lvl1pPr algn="r">
              <a:defRPr sz="1200"/>
            </a:lvl1pPr>
          </a:lstStyle>
          <a:p>
            <a:fld id="{5E7F1206-830C-401E-9D77-9AAE05B67DA9}" type="datetimeFigureOut">
              <a:rPr lang="it-IT" smtClean="0"/>
              <a:t>06/03/2023</a:t>
            </a:fld>
            <a:endParaRPr lang="it-IT"/>
          </a:p>
        </p:txBody>
      </p:sp>
      <p:sp>
        <p:nvSpPr>
          <p:cNvPr id="4" name="Segnaposto immagine diapositiva 3"/>
          <p:cNvSpPr>
            <a:spLocks noGrp="1" noRot="1" noChangeAspect="1"/>
          </p:cNvSpPr>
          <p:nvPr>
            <p:ph type="sldImg" idx="2"/>
          </p:nvPr>
        </p:nvSpPr>
        <p:spPr>
          <a:xfrm>
            <a:off x="6659563" y="1571625"/>
            <a:ext cx="6784975" cy="4240213"/>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2009775" y="6048375"/>
            <a:ext cx="16084550" cy="4948238"/>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11936413"/>
            <a:ext cx="8712200" cy="63023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11387138" y="11936413"/>
            <a:ext cx="8712200" cy="630237"/>
          </a:xfrm>
          <a:prstGeom prst="rect">
            <a:avLst/>
          </a:prstGeom>
        </p:spPr>
        <p:txBody>
          <a:bodyPr vert="horz" lIns="91440" tIns="45720" rIns="91440" bIns="45720" rtlCol="0" anchor="b"/>
          <a:lstStyle>
            <a:lvl1pPr algn="r">
              <a:defRPr sz="1200"/>
            </a:lvl1pPr>
          </a:lstStyle>
          <a:p>
            <a:fld id="{53FB4116-9080-45E6-A9BC-FDB76B9CA039}" type="slidenum">
              <a:rPr lang="it-IT" smtClean="0"/>
              <a:t>‹N›</a:t>
            </a:fld>
            <a:endParaRPr lang="it-IT"/>
          </a:p>
        </p:txBody>
      </p:sp>
    </p:spTree>
    <p:extLst>
      <p:ext uri="{BB962C8B-B14F-4D97-AF65-F5344CB8AC3E}">
        <p14:creationId xmlns:p14="http://schemas.microsoft.com/office/powerpoint/2010/main" val="1210067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11</a:t>
            </a:fld>
            <a:endParaRPr lang="it-IT"/>
          </a:p>
        </p:txBody>
      </p:sp>
    </p:spTree>
    <p:extLst>
      <p:ext uri="{BB962C8B-B14F-4D97-AF65-F5344CB8AC3E}">
        <p14:creationId xmlns:p14="http://schemas.microsoft.com/office/powerpoint/2010/main" val="3957386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12</a:t>
            </a:fld>
            <a:endParaRPr lang="it-IT"/>
          </a:p>
        </p:txBody>
      </p:sp>
    </p:spTree>
    <p:extLst>
      <p:ext uri="{BB962C8B-B14F-4D97-AF65-F5344CB8AC3E}">
        <p14:creationId xmlns:p14="http://schemas.microsoft.com/office/powerpoint/2010/main" val="821012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13</a:t>
            </a:fld>
            <a:endParaRPr lang="it-IT"/>
          </a:p>
        </p:txBody>
      </p:sp>
    </p:spTree>
    <p:extLst>
      <p:ext uri="{BB962C8B-B14F-4D97-AF65-F5344CB8AC3E}">
        <p14:creationId xmlns:p14="http://schemas.microsoft.com/office/powerpoint/2010/main" val="3111868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14</a:t>
            </a:fld>
            <a:endParaRPr lang="it-IT"/>
          </a:p>
        </p:txBody>
      </p:sp>
    </p:spTree>
    <p:extLst>
      <p:ext uri="{BB962C8B-B14F-4D97-AF65-F5344CB8AC3E}">
        <p14:creationId xmlns:p14="http://schemas.microsoft.com/office/powerpoint/2010/main" val="2078547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15</a:t>
            </a:fld>
            <a:endParaRPr lang="it-IT"/>
          </a:p>
        </p:txBody>
      </p:sp>
    </p:spTree>
    <p:extLst>
      <p:ext uri="{BB962C8B-B14F-4D97-AF65-F5344CB8AC3E}">
        <p14:creationId xmlns:p14="http://schemas.microsoft.com/office/powerpoint/2010/main" val="3234683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16</a:t>
            </a:fld>
            <a:endParaRPr lang="it-IT"/>
          </a:p>
        </p:txBody>
      </p:sp>
    </p:spTree>
    <p:extLst>
      <p:ext uri="{BB962C8B-B14F-4D97-AF65-F5344CB8AC3E}">
        <p14:creationId xmlns:p14="http://schemas.microsoft.com/office/powerpoint/2010/main" val="704891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17</a:t>
            </a:fld>
            <a:endParaRPr lang="it-IT"/>
          </a:p>
        </p:txBody>
      </p:sp>
    </p:spTree>
    <p:extLst>
      <p:ext uri="{BB962C8B-B14F-4D97-AF65-F5344CB8AC3E}">
        <p14:creationId xmlns:p14="http://schemas.microsoft.com/office/powerpoint/2010/main" val="1731305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18</a:t>
            </a:fld>
            <a:endParaRPr lang="it-IT"/>
          </a:p>
        </p:txBody>
      </p:sp>
    </p:spTree>
    <p:extLst>
      <p:ext uri="{BB962C8B-B14F-4D97-AF65-F5344CB8AC3E}">
        <p14:creationId xmlns:p14="http://schemas.microsoft.com/office/powerpoint/2010/main" val="41724188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19</a:t>
            </a:fld>
            <a:endParaRPr lang="it-IT"/>
          </a:p>
        </p:txBody>
      </p:sp>
    </p:spTree>
    <p:extLst>
      <p:ext uri="{BB962C8B-B14F-4D97-AF65-F5344CB8AC3E}">
        <p14:creationId xmlns:p14="http://schemas.microsoft.com/office/powerpoint/2010/main" val="2500047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07807" y="3895661"/>
            <a:ext cx="17088486" cy="2638996"/>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3015615" y="7037324"/>
            <a:ext cx="14072870" cy="314166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5" name="Holder 5"/>
          <p:cNvSpPr>
            <a:spLocks noGrp="1"/>
          </p:cNvSpPr>
          <p:nvPr>
            <p:ph type="dt" sz="half" idx="6"/>
          </p:nvPr>
        </p:nvSpPr>
        <p:spPr/>
        <p:txBody>
          <a:bodyPr lIns="0" tIns="0" rIns="0" bIns="0"/>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00" b="0" i="0">
                <a:solidFill>
                  <a:schemeClr val="bg1"/>
                </a:solidFill>
                <a:latin typeface="Calibri Light"/>
                <a:cs typeface="Calibri Light"/>
              </a:defRPr>
            </a:lvl1pPr>
          </a:lstStyle>
          <a:p>
            <a:endParaRPr/>
          </a:p>
        </p:txBody>
      </p:sp>
      <p:sp>
        <p:nvSpPr>
          <p:cNvPr id="3" name="Holder 3"/>
          <p:cNvSpPr>
            <a:spLocks noGrp="1"/>
          </p:cNvSpPr>
          <p:nvPr>
            <p:ph type="body" idx="1"/>
          </p:nvPr>
        </p:nvSpPr>
        <p:spPr/>
        <p:txBody>
          <a:bodyPr lIns="0" tIns="0" rIns="0" bIns="0"/>
          <a:lstStyle>
            <a:lvl1pPr>
              <a:defRPr sz="13000" b="0" i="0">
                <a:solidFill>
                  <a:srgbClr val="FFAC00"/>
                </a:solidFill>
                <a:latin typeface="Calibri Light"/>
                <a:cs typeface="Calibri Light"/>
              </a:defRPr>
            </a:lvl1pPr>
          </a:lstStyle>
          <a:p>
            <a:endParaRPr/>
          </a:p>
        </p:txBody>
      </p:sp>
      <p:sp>
        <p:nvSpPr>
          <p:cNvPr id="4" name="Holder 4"/>
          <p:cNvSpPr>
            <a:spLocks noGrp="1"/>
          </p:cNvSpPr>
          <p:nvPr>
            <p:ph type="ftr" sz="quarter" idx="5"/>
          </p:nvPr>
        </p:nvSpPr>
        <p:spPr/>
        <p:txBody>
          <a:bodyPr lIns="0" tIns="0" rIns="0" bIns="0"/>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5" name="Holder 5"/>
          <p:cNvSpPr>
            <a:spLocks noGrp="1"/>
          </p:cNvSpPr>
          <p:nvPr>
            <p:ph type="dt" sz="half" idx="6"/>
          </p:nvPr>
        </p:nvSpPr>
        <p:spPr/>
        <p:txBody>
          <a:bodyPr lIns="0" tIns="0" rIns="0" bIns="0"/>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00" b="0" i="0">
                <a:solidFill>
                  <a:schemeClr val="bg1"/>
                </a:solidFill>
                <a:latin typeface="Calibri Light"/>
                <a:cs typeface="Calibri Light"/>
              </a:defRPr>
            </a:lvl1pPr>
          </a:lstStyle>
          <a:p>
            <a:endParaRPr/>
          </a:p>
        </p:txBody>
      </p:sp>
      <p:sp>
        <p:nvSpPr>
          <p:cNvPr id="3" name="Holder 3"/>
          <p:cNvSpPr>
            <a:spLocks noGrp="1"/>
          </p:cNvSpPr>
          <p:nvPr>
            <p:ph sz="half" idx="2"/>
          </p:nvPr>
        </p:nvSpPr>
        <p:spPr>
          <a:xfrm>
            <a:off x="1005205" y="2890329"/>
            <a:ext cx="8745284" cy="829398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2890329"/>
            <a:ext cx="8745284" cy="829398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6" name="Holder 6"/>
          <p:cNvSpPr>
            <a:spLocks noGrp="1"/>
          </p:cNvSpPr>
          <p:nvPr>
            <p:ph type="dt" sz="half" idx="6"/>
          </p:nvPr>
        </p:nvSpPr>
        <p:spPr/>
        <p:txBody>
          <a:bodyPr lIns="0" tIns="0" rIns="0" bIns="0"/>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4771476" y="917285"/>
            <a:ext cx="10648608" cy="10243020"/>
          </a:xfrm>
          <a:prstGeom prst="rect">
            <a:avLst/>
          </a:prstGeom>
        </p:spPr>
      </p:pic>
      <p:sp>
        <p:nvSpPr>
          <p:cNvPr id="17" name="bg object 17"/>
          <p:cNvSpPr/>
          <p:nvPr/>
        </p:nvSpPr>
        <p:spPr>
          <a:xfrm>
            <a:off x="0" y="11895883"/>
            <a:ext cx="20104100" cy="669290"/>
          </a:xfrm>
          <a:custGeom>
            <a:avLst/>
            <a:gdLst/>
            <a:ahLst/>
            <a:cxnLst/>
            <a:rect l="l" t="t" r="r" b="b"/>
            <a:pathLst>
              <a:path w="20104100" h="669290">
                <a:moveTo>
                  <a:pt x="20104100" y="0"/>
                </a:moveTo>
                <a:lnTo>
                  <a:pt x="0" y="0"/>
                </a:lnTo>
                <a:lnTo>
                  <a:pt x="0" y="669179"/>
                </a:lnTo>
                <a:lnTo>
                  <a:pt x="20104100" y="669179"/>
                </a:lnTo>
                <a:lnTo>
                  <a:pt x="20104100" y="0"/>
                </a:lnTo>
                <a:close/>
              </a:path>
            </a:pathLst>
          </a:custGeom>
          <a:solidFill>
            <a:srgbClr val="005EB8"/>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400" b="0" i="0">
                <a:solidFill>
                  <a:schemeClr val="bg1"/>
                </a:solidFill>
                <a:latin typeface="Calibri Light"/>
                <a:cs typeface="Calibri Light"/>
              </a:defRPr>
            </a:lvl1pPr>
          </a:lstStyle>
          <a:p>
            <a:endParaRPr/>
          </a:p>
        </p:txBody>
      </p:sp>
      <p:sp>
        <p:nvSpPr>
          <p:cNvPr id="3" name="Holder 3"/>
          <p:cNvSpPr>
            <a:spLocks noGrp="1"/>
          </p:cNvSpPr>
          <p:nvPr>
            <p:ph type="ftr" sz="quarter" idx="5"/>
          </p:nvPr>
        </p:nvSpPr>
        <p:spPr/>
        <p:txBody>
          <a:bodyPr lIns="0" tIns="0" rIns="0" bIns="0"/>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4" name="Holder 4"/>
          <p:cNvSpPr>
            <a:spLocks noGrp="1"/>
          </p:cNvSpPr>
          <p:nvPr>
            <p:ph type="dt" sz="half" idx="6"/>
          </p:nvPr>
        </p:nvSpPr>
        <p:spPr/>
        <p:txBody>
          <a:bodyPr lIns="0" tIns="0" rIns="0" bIns="0"/>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3" name="Holder 3"/>
          <p:cNvSpPr>
            <a:spLocks noGrp="1"/>
          </p:cNvSpPr>
          <p:nvPr>
            <p:ph type="dt" sz="half" idx="6"/>
          </p:nvPr>
        </p:nvSpPr>
        <p:spPr/>
        <p:txBody>
          <a:bodyPr lIns="0" tIns="0" rIns="0" bIns="0"/>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4771476" y="917285"/>
            <a:ext cx="10648608" cy="10243020"/>
          </a:xfrm>
          <a:prstGeom prst="rect">
            <a:avLst/>
          </a:prstGeom>
        </p:spPr>
      </p:pic>
      <p:sp>
        <p:nvSpPr>
          <p:cNvPr id="2" name="Holder 2"/>
          <p:cNvSpPr>
            <a:spLocks noGrp="1"/>
          </p:cNvSpPr>
          <p:nvPr>
            <p:ph type="title"/>
          </p:nvPr>
        </p:nvSpPr>
        <p:spPr>
          <a:xfrm>
            <a:off x="2105410" y="3018471"/>
            <a:ext cx="15893279" cy="1059814"/>
          </a:xfrm>
          <a:prstGeom prst="rect">
            <a:avLst/>
          </a:prstGeom>
        </p:spPr>
        <p:txBody>
          <a:bodyPr wrap="square" lIns="0" tIns="0" rIns="0" bIns="0">
            <a:spAutoFit/>
          </a:bodyPr>
          <a:lstStyle>
            <a:lvl1pPr>
              <a:defRPr sz="3400" b="0" i="0">
                <a:solidFill>
                  <a:schemeClr val="bg1"/>
                </a:solidFill>
                <a:latin typeface="Calibri Light"/>
                <a:cs typeface="Calibri Light"/>
              </a:defRPr>
            </a:lvl1pPr>
          </a:lstStyle>
          <a:p>
            <a:endParaRPr/>
          </a:p>
        </p:txBody>
      </p:sp>
      <p:sp>
        <p:nvSpPr>
          <p:cNvPr id="3" name="Holder 3"/>
          <p:cNvSpPr>
            <a:spLocks noGrp="1"/>
          </p:cNvSpPr>
          <p:nvPr>
            <p:ph type="body" idx="1"/>
          </p:nvPr>
        </p:nvSpPr>
        <p:spPr>
          <a:xfrm>
            <a:off x="1710508" y="4747065"/>
            <a:ext cx="15915005" cy="3790950"/>
          </a:xfrm>
          <a:prstGeom prst="rect">
            <a:avLst/>
          </a:prstGeom>
        </p:spPr>
        <p:txBody>
          <a:bodyPr wrap="square" lIns="0" tIns="0" rIns="0" bIns="0">
            <a:spAutoFit/>
          </a:bodyPr>
          <a:lstStyle>
            <a:lvl1pPr>
              <a:defRPr sz="13000" b="0" i="0">
                <a:solidFill>
                  <a:srgbClr val="FFAC00"/>
                </a:solidFill>
                <a:latin typeface="Calibri Light"/>
                <a:cs typeface="Calibri Light"/>
              </a:defRPr>
            </a:lvl1pPr>
          </a:lstStyle>
          <a:p>
            <a:endParaRPr/>
          </a:p>
        </p:txBody>
      </p:sp>
      <p:sp>
        <p:nvSpPr>
          <p:cNvPr id="4" name="Holder 4"/>
          <p:cNvSpPr>
            <a:spLocks noGrp="1"/>
          </p:cNvSpPr>
          <p:nvPr>
            <p:ph type="ftr" sz="quarter" idx="5"/>
          </p:nvPr>
        </p:nvSpPr>
        <p:spPr>
          <a:xfrm>
            <a:off x="9158838" y="12077977"/>
            <a:ext cx="1813559" cy="360045"/>
          </a:xfrm>
          <a:prstGeom prst="rect">
            <a:avLst/>
          </a:prstGeom>
        </p:spPr>
        <p:txBody>
          <a:bodyPr wrap="square" lIns="0" tIns="0" rIns="0" bIns="0">
            <a:spAutoFit/>
          </a:bodyPr>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5" name="Holder 5"/>
          <p:cNvSpPr>
            <a:spLocks noGrp="1"/>
          </p:cNvSpPr>
          <p:nvPr>
            <p:ph type="dt" sz="half" idx="6"/>
          </p:nvPr>
        </p:nvSpPr>
        <p:spPr>
          <a:xfrm>
            <a:off x="17320744" y="12048969"/>
            <a:ext cx="2566034" cy="360045"/>
          </a:xfrm>
          <a:prstGeom prst="rect">
            <a:avLst/>
          </a:prstGeom>
        </p:spPr>
        <p:txBody>
          <a:bodyPr wrap="square" lIns="0" tIns="0" rIns="0" bIns="0">
            <a:spAutoFit/>
          </a:bodyPr>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6" name="Holder 6"/>
          <p:cNvSpPr>
            <a:spLocks noGrp="1"/>
          </p:cNvSpPr>
          <p:nvPr>
            <p:ph type="sldNum" sz="quarter" idx="7"/>
          </p:nvPr>
        </p:nvSpPr>
        <p:spPr>
          <a:xfrm>
            <a:off x="14474953" y="11686985"/>
            <a:ext cx="4623943" cy="62833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hyperlink" Target="https://www.nature.com/articles/srep01467" TargetMode="Externa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hyperlink" Target="https://arxiv.org/abs/0803.0476" TargetMode="Externa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hyperlink" Target="https://arxiv.org/abs/1106.0596" TargetMode="Externa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hyperlink" Target="https://arxiv.org/abs/1106.0596" TargetMode="Externa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hyperlink" Target="https://arxiv.org/abs/0707.0609" TargetMode="Externa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hyperlink" Target="https://arxiv.org/pdf/1106.5524.pdf" TargetMode="Externa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5" Type="http://schemas.openxmlformats.org/officeDocument/2006/relationships/hyperlink" Target="https://arxiv.org/pdf/1106.5524.pdf" TargetMode="External"/><Relationship Id="rId4" Type="http://schemas.openxmlformats.org/officeDocument/2006/relationships/hyperlink" Target="http://konect.cc/networks/subelj_euroroad/"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81E98868-07DD-5534-14CC-C065A41F8F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2887" y="568325"/>
            <a:ext cx="4458325" cy="3276600"/>
          </a:xfrm>
          <a:prstGeom prst="rect">
            <a:avLst/>
          </a:prstGeom>
        </p:spPr>
      </p:pic>
      <p:sp>
        <p:nvSpPr>
          <p:cNvPr id="13" name="object 5">
            <a:extLst>
              <a:ext uri="{FF2B5EF4-FFF2-40B4-BE49-F238E27FC236}">
                <a16:creationId xmlns:a16="http://schemas.microsoft.com/office/drawing/2014/main" id="{C98D2A53-D052-EDC8-1C3B-AD8C7E128EF2}"/>
              </a:ext>
            </a:extLst>
          </p:cNvPr>
          <p:cNvSpPr txBox="1">
            <a:spLocks noGrp="1"/>
          </p:cNvSpPr>
          <p:nvPr>
            <p:ph type="body" idx="1"/>
          </p:nvPr>
        </p:nvSpPr>
        <p:spPr>
          <a:xfrm>
            <a:off x="3194047" y="5445125"/>
            <a:ext cx="13716000" cy="1166986"/>
          </a:xfrm>
          <a:prstGeom prst="rect">
            <a:avLst/>
          </a:prstGeom>
        </p:spPr>
        <p:txBody>
          <a:bodyPr vert="horz" wrap="square" lIns="0" tIns="12700" rIns="0" bIns="0" rtlCol="0">
            <a:spAutoFit/>
          </a:bodyPr>
          <a:lstStyle/>
          <a:p>
            <a:pPr marL="795020" algn="l">
              <a:lnSpc>
                <a:spcPct val="100000"/>
              </a:lnSpc>
              <a:spcBef>
                <a:spcPts val="100"/>
              </a:spcBef>
            </a:pPr>
            <a:r>
              <a:rPr lang="en-US" sz="7500" b="1" spc="-120" dirty="0">
                <a:solidFill>
                  <a:schemeClr val="tx1"/>
                </a:solidFill>
                <a:latin typeface="Calibri" panose="020F0502020204030204" pitchFamily="34" charset="0"/>
                <a:ea typeface="-OC Format Sans Bd" panose="00000800000000000000" pitchFamily="50" charset="0"/>
              </a:rPr>
              <a:t>European road network analysis</a:t>
            </a:r>
            <a:endParaRPr sz="7500" b="1" spc="-200" dirty="0">
              <a:solidFill>
                <a:schemeClr val="tx1"/>
              </a:solidFill>
              <a:latin typeface="Calibri" panose="020F0502020204030204" pitchFamily="34" charset="0"/>
              <a:ea typeface="-OC Format Sans Bd" panose="00000800000000000000" pitchFamily="50" charset="0"/>
            </a:endParaRPr>
          </a:p>
        </p:txBody>
      </p:sp>
      <p:sp>
        <p:nvSpPr>
          <p:cNvPr id="2" name="object 5">
            <a:extLst>
              <a:ext uri="{FF2B5EF4-FFF2-40B4-BE49-F238E27FC236}">
                <a16:creationId xmlns:a16="http://schemas.microsoft.com/office/drawing/2014/main" id="{D267C1E9-AB95-408B-EBD0-A3BEB6316E1B}"/>
              </a:ext>
            </a:extLst>
          </p:cNvPr>
          <p:cNvSpPr txBox="1">
            <a:spLocks/>
          </p:cNvSpPr>
          <p:nvPr/>
        </p:nvSpPr>
        <p:spPr>
          <a:xfrm>
            <a:off x="4013196" y="6645548"/>
            <a:ext cx="12077701" cy="62837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spcBef>
                <a:spcPts val="100"/>
              </a:spcBef>
            </a:pP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Project for the course of “</a:t>
            </a:r>
            <a:r>
              <a:rPr lang="en-US" sz="4000" i="1" kern="0" spc="-2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Complessità</a:t>
            </a: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4000" i="1" kern="0" spc="-2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nei</a:t>
            </a: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4000" i="1" kern="0" spc="-2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sistemi</a:t>
            </a: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e </a:t>
            </a:r>
            <a:r>
              <a:rPr lang="en-US" sz="4000" i="1" kern="0" spc="-2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nelle</a:t>
            </a: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4000" i="1" kern="0" spc="-2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reti</a:t>
            </a: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t>
            </a:r>
          </a:p>
        </p:txBody>
      </p:sp>
      <p:sp>
        <p:nvSpPr>
          <p:cNvPr id="3" name="object 5">
            <a:extLst>
              <a:ext uri="{FF2B5EF4-FFF2-40B4-BE49-F238E27FC236}">
                <a16:creationId xmlns:a16="http://schemas.microsoft.com/office/drawing/2014/main" id="{66768A44-19DF-4276-6FD3-C23CBDFEB18A}"/>
              </a:ext>
            </a:extLst>
          </p:cNvPr>
          <p:cNvSpPr txBox="1">
            <a:spLocks/>
          </p:cNvSpPr>
          <p:nvPr/>
        </p:nvSpPr>
        <p:spPr>
          <a:xfrm>
            <a:off x="7308849" y="11693525"/>
            <a:ext cx="5486401"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err="1">
                <a:solidFill>
                  <a:schemeClr val="tx1"/>
                </a:solidFill>
                <a:latin typeface="Calibri" panose="020F0502020204030204" pitchFamily="34" charset="0"/>
                <a:ea typeface="-OC Format Sans Bd" panose="00000800000000000000" pitchFamily="50" charset="0"/>
              </a:rPr>
              <a:t>Accademic</a:t>
            </a:r>
            <a:r>
              <a:rPr lang="en-US" sz="3200" b="1" kern="0" spc="-200" dirty="0">
                <a:solidFill>
                  <a:schemeClr val="tx1"/>
                </a:solidFill>
                <a:latin typeface="Calibri" panose="020F0502020204030204" pitchFamily="34" charset="0"/>
                <a:ea typeface="-OC Format Sans Bd" panose="00000800000000000000" pitchFamily="50" charset="0"/>
              </a:rPr>
              <a:t> year 2022/2023</a:t>
            </a:r>
          </a:p>
        </p:txBody>
      </p:sp>
      <p:sp>
        <p:nvSpPr>
          <p:cNvPr id="4" name="object 5">
            <a:extLst>
              <a:ext uri="{FF2B5EF4-FFF2-40B4-BE49-F238E27FC236}">
                <a16:creationId xmlns:a16="http://schemas.microsoft.com/office/drawing/2014/main" id="{0C7489E0-C979-3272-EC47-51BF15391F6C}"/>
              </a:ext>
            </a:extLst>
          </p:cNvPr>
          <p:cNvSpPr txBox="1">
            <a:spLocks/>
          </p:cNvSpPr>
          <p:nvPr/>
        </p:nvSpPr>
        <p:spPr>
          <a:xfrm>
            <a:off x="7942024" y="8978457"/>
            <a:ext cx="4220044"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a:solidFill>
                  <a:schemeClr val="tx1"/>
                </a:solidFill>
                <a:latin typeface="Calibri" panose="020F0502020204030204" pitchFamily="34" charset="0"/>
                <a:ea typeface="-OC Format Sans Bd" panose="00000800000000000000" pitchFamily="50" charset="0"/>
              </a:rPr>
              <a:t>Andrea Bertogalli</a:t>
            </a:r>
          </a:p>
        </p:txBody>
      </p:sp>
      <p:sp>
        <p:nvSpPr>
          <p:cNvPr id="5" name="object 5">
            <a:extLst>
              <a:ext uri="{FF2B5EF4-FFF2-40B4-BE49-F238E27FC236}">
                <a16:creationId xmlns:a16="http://schemas.microsoft.com/office/drawing/2014/main" id="{CE58F298-9FFA-9EF3-1ADE-09656856B1E5}"/>
              </a:ext>
            </a:extLst>
          </p:cNvPr>
          <p:cNvSpPr txBox="1">
            <a:spLocks/>
          </p:cNvSpPr>
          <p:nvPr/>
        </p:nvSpPr>
        <p:spPr>
          <a:xfrm>
            <a:off x="8575206" y="9483724"/>
            <a:ext cx="4220044"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a:solidFill>
                  <a:schemeClr val="tx1"/>
                </a:solidFill>
                <a:latin typeface="Calibri" panose="020F0502020204030204" pitchFamily="34" charset="0"/>
                <a:ea typeface="-OC Format Sans Bd" panose="00000800000000000000" pitchFamily="50" charset="0"/>
              </a:rPr>
              <a:t>218342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4BD9DC09-DAFB-5FBA-28FE-6411663E27BE}"/>
              </a:ext>
            </a:extLst>
          </p:cNvPr>
          <p:cNvPicPr>
            <a:picLocks noChangeAspect="1"/>
          </p:cNvPicPr>
          <p:nvPr/>
        </p:nvPicPr>
        <p:blipFill>
          <a:blip r:embed="rId2">
            <a:extLst>
              <a:ext uri="{28A0092B-C50C-407E-A947-70E740481C1C}">
                <a14:useLocalDpi xmlns:a14="http://schemas.microsoft.com/office/drawing/2010/main" val="0"/>
              </a:ext>
            </a:extLst>
          </a:blip>
          <a:srcRect l="2923" r="2923"/>
          <a:stretch/>
        </p:blipFill>
        <p:spPr>
          <a:xfrm>
            <a:off x="0" y="3387725"/>
            <a:ext cx="9583340" cy="7633744"/>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Centralities - Eigenvector</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1" name="CasellaDiTesto 10">
            <a:extLst>
              <a:ext uri="{FF2B5EF4-FFF2-40B4-BE49-F238E27FC236}">
                <a16:creationId xmlns:a16="http://schemas.microsoft.com/office/drawing/2014/main" id="{7608A5B2-A43E-B021-FDC7-53CF8506BD7C}"/>
              </a:ext>
            </a:extLst>
          </p:cNvPr>
          <p:cNvSpPr txBox="1"/>
          <p:nvPr/>
        </p:nvSpPr>
        <p:spPr>
          <a:xfrm>
            <a:off x="-1835150" y="11007725"/>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Fig.14: </a:t>
            </a:r>
            <a:r>
              <a:rPr lang="it-IT" sz="2800" dirty="0">
                <a:latin typeface="Calibri Light" panose="020F0302020204030204" pitchFamily="34" charset="0"/>
                <a:ea typeface="Calibri Light" panose="020F0302020204030204" pitchFamily="34" charset="0"/>
                <a:cs typeface="Calibri Light" panose="020F0302020204030204" pitchFamily="34" charset="0"/>
              </a:rPr>
              <a:t>Top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seven</a:t>
            </a:r>
            <a:r>
              <a:rPr lang="it-IT" sz="2800" dirty="0">
                <a:latin typeface="Calibri Light" panose="020F0302020204030204" pitchFamily="34" charset="0"/>
                <a:ea typeface="Calibri Light" panose="020F0302020204030204" pitchFamily="34" charset="0"/>
                <a:cs typeface="Calibri Light" panose="020F0302020204030204" pitchFamily="34" charset="0"/>
              </a:rPr>
              <a:t> for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eigenvector</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5" name="CasellaDiTesto 24">
            <a:extLst>
              <a:ext uri="{FF2B5EF4-FFF2-40B4-BE49-F238E27FC236}">
                <a16:creationId xmlns:a16="http://schemas.microsoft.com/office/drawing/2014/main" id="{F8EF8D04-A3EE-176E-39B4-66BD8D9656A4}"/>
              </a:ext>
            </a:extLst>
          </p:cNvPr>
          <p:cNvSpPr txBox="1"/>
          <p:nvPr/>
        </p:nvSpPr>
        <p:spPr>
          <a:xfrm>
            <a:off x="8222965" y="11317585"/>
            <a:ext cx="12649769" cy="1323439"/>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Fig.15: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Eigenvector</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darker</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means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higher</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p>
          <a:p>
            <a:pPr algn="ctr"/>
            <a:r>
              <a:rPr lang="it-IT" sz="2800" dirty="0" err="1">
                <a:latin typeface="Calibri Light" panose="020F0302020204030204" pitchFamily="34" charset="0"/>
                <a:ea typeface="Calibri Light" panose="020F0302020204030204" pitchFamily="34" charset="0"/>
                <a:cs typeface="Calibri Light" panose="020F0302020204030204" pitchFamily="34" charset="0"/>
              </a:rPr>
              <a:t>eigenvector</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15" name="Immagine 14">
            <a:extLst>
              <a:ext uri="{FF2B5EF4-FFF2-40B4-BE49-F238E27FC236}">
                <a16:creationId xmlns:a16="http://schemas.microsoft.com/office/drawing/2014/main" id="{45B3FECC-B5F3-9B12-2783-9864E15E79E6}"/>
              </a:ext>
            </a:extLst>
          </p:cNvPr>
          <p:cNvPicPr>
            <a:picLocks noChangeAspect="1"/>
          </p:cNvPicPr>
          <p:nvPr/>
        </p:nvPicPr>
        <p:blipFill rotWithShape="1">
          <a:blip r:embed="rId4">
            <a:extLst>
              <a:ext uri="{28A0092B-C50C-407E-A947-70E740481C1C}">
                <a14:useLocalDpi xmlns:a14="http://schemas.microsoft.com/office/drawing/2010/main" val="0"/>
              </a:ext>
            </a:extLst>
          </a:blip>
          <a:srcRect l="5682" t="35275" r="46099" b="13936"/>
          <a:stretch/>
        </p:blipFill>
        <p:spPr>
          <a:xfrm>
            <a:off x="8985250" y="2320937"/>
            <a:ext cx="10439400" cy="8996646"/>
          </a:xfrm>
          <a:prstGeom prst="rect">
            <a:avLst/>
          </a:prstGeom>
        </p:spPr>
      </p:pic>
    </p:spTree>
    <p:extLst>
      <p:ext uri="{BB962C8B-B14F-4D97-AF65-F5344CB8AC3E}">
        <p14:creationId xmlns:p14="http://schemas.microsoft.com/office/powerpoint/2010/main" val="1811928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1" name="Immagine 20">
            <a:extLst>
              <a:ext uri="{FF2B5EF4-FFF2-40B4-BE49-F238E27FC236}">
                <a16:creationId xmlns:a16="http://schemas.microsoft.com/office/drawing/2014/main" id="{C64094DC-1196-4305-C41A-5C1567AD8E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6823" y="2348553"/>
            <a:ext cx="10356744" cy="8473700"/>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Core-Periphery analysis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3" name="CasellaDiTesto 12">
            <a:extLst>
              <a:ext uri="{FF2B5EF4-FFF2-40B4-BE49-F238E27FC236}">
                <a16:creationId xmlns:a16="http://schemas.microsoft.com/office/drawing/2014/main" id="{2795A5E5-C20B-310F-3416-DE1B1A781A5F}"/>
              </a:ext>
            </a:extLst>
          </p:cNvPr>
          <p:cNvSpPr txBox="1"/>
          <p:nvPr/>
        </p:nvSpPr>
        <p:spPr>
          <a:xfrm>
            <a:off x="8208697" y="11174060"/>
            <a:ext cx="12033250" cy="954107"/>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Fig.16: </a:t>
            </a:r>
            <a:r>
              <a:rPr lang="it-IT" sz="2800" dirty="0">
                <a:latin typeface="Calibri Light" panose="020F0302020204030204" pitchFamily="34" charset="0"/>
                <a:ea typeface="Calibri Light" panose="020F0302020204030204" pitchFamily="34" charset="0"/>
                <a:cs typeface="Calibri Light" panose="020F0302020204030204" pitchFamily="34" charset="0"/>
              </a:rPr>
              <a:t>K-Core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decomposition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computed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networkX</a:t>
            </a:r>
            <a:r>
              <a:rPr lang="it-IT" sz="2800" dirty="0">
                <a:latin typeface="Calibri Light" panose="020F0302020204030204" pitchFamily="34" charset="0"/>
                <a:ea typeface="Calibri Light" panose="020F0302020204030204" pitchFamily="34" charset="0"/>
                <a:cs typeface="Calibri Light" panose="020F0302020204030204" pitchFamily="34" charset="0"/>
              </a:rPr>
              <a:t> and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(Dual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Circle</a:t>
            </a:r>
            <a:r>
              <a:rPr lang="it-IT" sz="2800" dirty="0">
                <a:latin typeface="Calibri Light" panose="020F0302020204030204" pitchFamily="34" charset="0"/>
                <a:ea typeface="Calibri Light" panose="020F0302020204030204" pitchFamily="34" charset="0"/>
                <a:cs typeface="Calibri Light" panose="020F0302020204030204" pitchFamily="34" charset="0"/>
              </a:rPr>
              <a:t> Layout).</a:t>
            </a:r>
            <a:endParaRPr lang="it-IT" sz="2400" b="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8839200" cy="5037276"/>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By applying the decomposition algorithm we notice that the network consists of only two shells. This binary division allows us to distinguish a periphery (1-Shell), composed by 303 nodes, and a core (2-Shell), composed by 736 nodes.</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In the figure the </a:t>
            </a:r>
            <a:r>
              <a:rPr lang="en-US" sz="3600" b="1" kern="0" spc="-200" dirty="0">
                <a:solidFill>
                  <a:srgbClr val="002060"/>
                </a:solidFill>
                <a:ea typeface="-OC Format Sans Bd" panose="00000800000000000000" pitchFamily="50" charset="0"/>
              </a:rPr>
              <a:t>blue</a:t>
            </a:r>
            <a:r>
              <a:rPr lang="en-US" sz="3600" kern="0" spc="-200" dirty="0">
                <a:ea typeface="-OC Format Sans Bd" panose="00000800000000000000" pitchFamily="50" charset="0"/>
              </a:rPr>
              <a:t> nodes represent the 1-Shell while the </a:t>
            </a:r>
            <a:r>
              <a:rPr lang="en-US" sz="3600" b="1" kern="0" spc="-200" dirty="0">
                <a:solidFill>
                  <a:srgbClr val="00B050"/>
                </a:solidFill>
                <a:ea typeface="-OC Format Sans Bd" panose="00000800000000000000" pitchFamily="50" charset="0"/>
              </a:rPr>
              <a:t>green</a:t>
            </a:r>
            <a:r>
              <a:rPr lang="en-US" sz="3600" kern="0" spc="-200" dirty="0">
                <a:ea typeface="-OC Format Sans Bd" panose="00000800000000000000" pitchFamily="50" charset="0"/>
              </a:rPr>
              <a:t> one the 2-Shell.</a:t>
            </a:r>
          </a:p>
          <a:p>
            <a:pPr marL="795020" algn="l">
              <a:spcBef>
                <a:spcPts val="100"/>
              </a:spcBef>
            </a:pPr>
            <a:endParaRPr lang="en-US" sz="3600" kern="0" spc="-200" dirty="0">
              <a:solidFill>
                <a:schemeClr val="tx1"/>
              </a:solidFill>
              <a:ea typeface="-OC Format Sans Bd" panose="00000800000000000000" pitchFamily="50" charset="0"/>
            </a:endParaRPr>
          </a:p>
        </p:txBody>
      </p:sp>
      <p:sp>
        <p:nvSpPr>
          <p:cNvPr id="24" name="Ovale 23">
            <a:extLst>
              <a:ext uri="{FF2B5EF4-FFF2-40B4-BE49-F238E27FC236}">
                <a16:creationId xmlns:a16="http://schemas.microsoft.com/office/drawing/2014/main" id="{79BE80A3-BB37-80B9-FCB1-26529AF7D446}"/>
              </a:ext>
            </a:extLst>
          </p:cNvPr>
          <p:cNvSpPr/>
          <p:nvPr/>
        </p:nvSpPr>
        <p:spPr>
          <a:xfrm>
            <a:off x="9864193" y="2069040"/>
            <a:ext cx="8722258" cy="8938686"/>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6" name="CasellaDiTesto 25">
            <a:extLst>
              <a:ext uri="{FF2B5EF4-FFF2-40B4-BE49-F238E27FC236}">
                <a16:creationId xmlns:a16="http://schemas.microsoft.com/office/drawing/2014/main" id="{F4C413D5-64FE-D293-626D-804ACB770C3D}"/>
              </a:ext>
            </a:extLst>
          </p:cNvPr>
          <p:cNvSpPr txBox="1"/>
          <p:nvPr/>
        </p:nvSpPr>
        <p:spPr>
          <a:xfrm>
            <a:off x="13976125" y="10444760"/>
            <a:ext cx="1055309" cy="400110"/>
          </a:xfrm>
          <a:prstGeom prst="rect">
            <a:avLst/>
          </a:prstGeom>
          <a:noFill/>
        </p:spPr>
        <p:txBody>
          <a:bodyPr wrap="square" rtlCol="0">
            <a:spAutoFit/>
          </a:bodyPr>
          <a:lstStyle/>
          <a:p>
            <a:r>
              <a:rPr lang="it-IT" sz="2000" b="1" dirty="0"/>
              <a:t>K = 1</a:t>
            </a:r>
          </a:p>
        </p:txBody>
      </p:sp>
      <p:sp>
        <p:nvSpPr>
          <p:cNvPr id="27" name="CasellaDiTesto 26">
            <a:extLst>
              <a:ext uri="{FF2B5EF4-FFF2-40B4-BE49-F238E27FC236}">
                <a16:creationId xmlns:a16="http://schemas.microsoft.com/office/drawing/2014/main" id="{6BF4F303-E118-7E0D-F4AA-3EE262ED996E}"/>
              </a:ext>
            </a:extLst>
          </p:cNvPr>
          <p:cNvSpPr txBox="1"/>
          <p:nvPr/>
        </p:nvSpPr>
        <p:spPr>
          <a:xfrm>
            <a:off x="13986957" y="9033256"/>
            <a:ext cx="1055309" cy="400110"/>
          </a:xfrm>
          <a:prstGeom prst="rect">
            <a:avLst/>
          </a:prstGeom>
          <a:noFill/>
        </p:spPr>
        <p:txBody>
          <a:bodyPr wrap="square" rtlCol="0">
            <a:spAutoFit/>
          </a:bodyPr>
          <a:lstStyle/>
          <a:p>
            <a:r>
              <a:rPr lang="it-IT" sz="2000" b="1" dirty="0"/>
              <a:t>K = 2</a:t>
            </a:r>
          </a:p>
        </p:txBody>
      </p:sp>
      <p:sp>
        <p:nvSpPr>
          <p:cNvPr id="28" name="Ovale 27">
            <a:extLst>
              <a:ext uri="{FF2B5EF4-FFF2-40B4-BE49-F238E27FC236}">
                <a16:creationId xmlns:a16="http://schemas.microsoft.com/office/drawing/2014/main" id="{062171C6-9B80-62EE-AF45-01273BD91AE5}"/>
              </a:ext>
            </a:extLst>
          </p:cNvPr>
          <p:cNvSpPr/>
          <p:nvPr/>
        </p:nvSpPr>
        <p:spPr>
          <a:xfrm>
            <a:off x="11392387" y="3623058"/>
            <a:ext cx="5757760" cy="5900630"/>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23120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Immagine 15">
            <a:extLst>
              <a:ext uri="{FF2B5EF4-FFF2-40B4-BE49-F238E27FC236}">
                <a16:creationId xmlns:a16="http://schemas.microsoft.com/office/drawing/2014/main" id="{27F11826-3382-127E-6B16-54A4937414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6850" y="1643411"/>
            <a:ext cx="13327570" cy="10904376"/>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Core-Periphery analysis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3" name="CasellaDiTesto 12">
            <a:extLst>
              <a:ext uri="{FF2B5EF4-FFF2-40B4-BE49-F238E27FC236}">
                <a16:creationId xmlns:a16="http://schemas.microsoft.com/office/drawing/2014/main" id="{2795A5E5-C20B-310F-3416-DE1B1A781A5F}"/>
              </a:ext>
            </a:extLst>
          </p:cNvPr>
          <p:cNvSpPr txBox="1"/>
          <p:nvPr/>
        </p:nvSpPr>
        <p:spPr>
          <a:xfrm>
            <a:off x="7696200" y="11448973"/>
            <a:ext cx="12033250"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Fig.17: </a:t>
            </a:r>
            <a:r>
              <a:rPr lang="it-IT" sz="2800" dirty="0">
                <a:latin typeface="Calibri Light" panose="020F0302020204030204" pitchFamily="34" charset="0"/>
                <a:ea typeface="Calibri Light" panose="020F0302020204030204" pitchFamily="34" charset="0"/>
                <a:cs typeface="Calibri Light" panose="020F0302020204030204" pitchFamily="34" charset="0"/>
              </a:rPr>
              <a:t>K-Core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decomposition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computed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networkX</a:t>
            </a:r>
            <a:r>
              <a:rPr lang="it-IT" sz="2800" dirty="0">
                <a:latin typeface="Calibri Light" panose="020F0302020204030204" pitchFamily="34" charset="0"/>
                <a:ea typeface="Calibri Light" panose="020F0302020204030204" pitchFamily="34" charset="0"/>
                <a:cs typeface="Calibri Light" panose="020F0302020204030204" pitchFamily="34" charset="0"/>
              </a:rPr>
              <a:t> and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endParaRPr lang="it-IT" sz="2400" b="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9220200" cy="334963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It’s interesting to note that the periphery coincides fairly well with the geographic periphery of Europe, this highlights that the European road network is more sparse in the periphery while more dense in the core.</a:t>
            </a:r>
          </a:p>
          <a:p>
            <a:pPr marL="795020" algn="l">
              <a:spcBef>
                <a:spcPts val="100"/>
              </a:spcBef>
            </a:pPr>
            <a:endParaRPr lang="en-US" sz="3600" kern="0" spc="-200" dirty="0">
              <a:solidFill>
                <a:schemeClr val="tx1"/>
              </a:solidFill>
              <a:ea typeface="-OC Format Sans Bd" panose="00000800000000000000" pitchFamily="50" charset="0"/>
            </a:endParaRPr>
          </a:p>
        </p:txBody>
      </p:sp>
    </p:spTree>
    <p:extLst>
      <p:ext uri="{BB962C8B-B14F-4D97-AF65-F5344CB8AC3E}">
        <p14:creationId xmlns:p14="http://schemas.microsoft.com/office/powerpoint/2010/main" val="3501206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0CCA338E-B671-A0F1-5C51-8AF0356EB04B}"/>
              </a:ext>
            </a:extLst>
          </p:cNvPr>
          <p:cNvPicPr>
            <a:picLocks noChangeAspect="1"/>
          </p:cNvPicPr>
          <p:nvPr/>
        </p:nvPicPr>
        <p:blipFill rotWithShape="1">
          <a:blip r:embed="rId3">
            <a:extLst>
              <a:ext uri="{28A0092B-C50C-407E-A947-70E740481C1C}">
                <a14:useLocalDpi xmlns:a14="http://schemas.microsoft.com/office/drawing/2010/main" val="0"/>
              </a:ext>
            </a:extLst>
          </a:blip>
          <a:srcRect l="3230" t="5911" r="6002" b="5549"/>
          <a:stretch/>
        </p:blipFill>
        <p:spPr>
          <a:xfrm>
            <a:off x="8490823" y="3006724"/>
            <a:ext cx="11619627" cy="8610601"/>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Core-Periphery analysis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9067800" cy="9461564"/>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We can also  consider the core-periphery profile of the network to highlight an ordering of nodes from the periphery to the core.</a:t>
            </a: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We can see that the top 7 degree nodes are in the core.</a:t>
            </a: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solidFill>
                <a:schemeClr val="tx1"/>
              </a:solidFill>
              <a:ea typeface="-OC Format Sans Bd" panose="00000800000000000000" pitchFamily="50" charset="0"/>
            </a:endParaRPr>
          </a:p>
          <a:p>
            <a:pPr marL="795020">
              <a:spcBef>
                <a:spcPts val="100"/>
              </a:spcBef>
            </a:pPr>
            <a:r>
              <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Profiling core-periphery network structure by random walkers</a:t>
            </a:r>
            <a:r>
              <a:rPr lang="en-US" sz="3200" i="1" dirty="0">
                <a:latin typeface="Calibri Light" panose="020F0302020204030204" pitchFamily="34" charset="0"/>
                <a:ea typeface="Calibri Light" panose="020F0302020204030204" pitchFamily="34" charset="0"/>
                <a:cs typeface="Calibri Light" panose="020F0302020204030204" pitchFamily="34" charset="0"/>
              </a:rPr>
              <a:t>, F. Della Rossa et al, 2013.</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a:t>
            </a:r>
            <a:r>
              <a:rPr lang="en-US" sz="3600" dirty="0">
                <a:latin typeface="Calibri Light" panose="020F0302020204030204" pitchFamily="34" charset="0"/>
                <a:ea typeface="Calibri Light" panose="020F0302020204030204" pitchFamily="34" charset="0"/>
                <a:cs typeface="Calibri Light" panose="020F0302020204030204" pitchFamily="34" charset="0"/>
                <a:hlinkClick r:id="rId5"/>
              </a:rPr>
              <a:t>nature.com</a:t>
            </a:r>
            <a:r>
              <a:rPr lang="en-US" sz="3600" dirty="0">
                <a:latin typeface="Calibri Light" panose="020F0302020204030204" pitchFamily="34" charset="0"/>
                <a:ea typeface="Calibri Light" panose="020F0302020204030204" pitchFamily="34" charset="0"/>
                <a:cs typeface="Calibri Light" panose="020F0302020204030204" pitchFamily="34" charset="0"/>
              </a:rPr>
              <a:t>)</a:t>
            </a:r>
          </a:p>
          <a:p>
            <a:pPr marL="795020" algn="l">
              <a:spcBef>
                <a:spcPts val="100"/>
              </a:spcBef>
            </a:pPr>
            <a:endParaRPr lang="en-US" sz="3600" kern="0" spc="-200" dirty="0">
              <a:solidFill>
                <a:schemeClr val="tx1"/>
              </a:solidFill>
              <a:ea typeface="-OC Format Sans Bd" panose="00000800000000000000" pitchFamily="50" charset="0"/>
            </a:endParaRPr>
          </a:p>
        </p:txBody>
      </p:sp>
      <p:sp>
        <p:nvSpPr>
          <p:cNvPr id="4" name="CasellaDiTesto 3">
            <a:extLst>
              <a:ext uri="{FF2B5EF4-FFF2-40B4-BE49-F238E27FC236}">
                <a16:creationId xmlns:a16="http://schemas.microsoft.com/office/drawing/2014/main" id="{3842DAB9-C444-0B33-96F7-35DE432E34A5}"/>
              </a:ext>
            </a:extLst>
          </p:cNvPr>
          <p:cNvSpPr txBox="1"/>
          <p:nvPr/>
        </p:nvSpPr>
        <p:spPr>
          <a:xfrm>
            <a:off x="7388225" y="11617325"/>
            <a:ext cx="12033250"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Fig.18: </a:t>
            </a:r>
            <a:r>
              <a:rPr lang="it-IT" sz="2800" dirty="0">
                <a:latin typeface="Calibri Light" panose="020F0302020204030204" pitchFamily="34" charset="0"/>
                <a:ea typeface="Calibri Light" panose="020F0302020204030204" pitchFamily="34" charset="0"/>
                <a:cs typeface="Calibri Light" panose="020F0302020204030204" pitchFamily="34" charset="0"/>
              </a:rPr>
              <a:t>Core-</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periphery</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profile</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ordered</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nodes</a:t>
            </a:r>
            <a:r>
              <a:rPr lang="it-IT" sz="2800" dirty="0">
                <a:latin typeface="Calibri Light" panose="020F0302020204030204" pitchFamily="34" charset="0"/>
                <a:ea typeface="Calibri Light" panose="020F0302020204030204" pitchFamily="34" charset="0"/>
                <a:cs typeface="Calibri Light" panose="020F0302020204030204" pitchFamily="34" charset="0"/>
              </a:rPr>
              <a:t>, custom layout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NetworkX</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endParaRPr lang="it-IT" sz="2400" b="1"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234602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1B97F9FB-6F1C-545B-2E78-DCE731F11A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49" y="3994897"/>
            <a:ext cx="9960037" cy="7470028"/>
          </a:xfrm>
          <a:prstGeom prst="rect">
            <a:avLst/>
          </a:prstGeom>
        </p:spPr>
      </p:pic>
      <p:pic>
        <p:nvPicPr>
          <p:cNvPr id="7" name="Immagine 6">
            <a:extLst>
              <a:ext uri="{FF2B5EF4-FFF2-40B4-BE49-F238E27FC236}">
                <a16:creationId xmlns:a16="http://schemas.microsoft.com/office/drawing/2014/main" id="{03B9F306-E3D0-0577-DDFC-3B64A475142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128250" y="3989695"/>
            <a:ext cx="9966972" cy="7475229"/>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Robustness analysis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200406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To analyze the robustness of the network, both attacks and failures were simulated. The robustness evaluation is made by considering the efficiency (E) and the ratio of the largest connected component to the entire network (S/N).</a:t>
            </a:r>
            <a:endParaRPr lang="en-US" sz="3600" kern="0" spc="-200" dirty="0">
              <a:solidFill>
                <a:schemeClr val="tx1"/>
              </a:solidFill>
              <a:ea typeface="-OC Format Sans Bd" panose="00000800000000000000" pitchFamily="50" charset="0"/>
            </a:endParaRPr>
          </a:p>
        </p:txBody>
      </p:sp>
      <p:sp>
        <p:nvSpPr>
          <p:cNvPr id="9" name="CasellaDiTesto 8">
            <a:extLst>
              <a:ext uri="{FF2B5EF4-FFF2-40B4-BE49-F238E27FC236}">
                <a16:creationId xmlns:a16="http://schemas.microsoft.com/office/drawing/2014/main" id="{9B346E82-8E6F-5595-DB9C-5939E89066C2}"/>
              </a:ext>
            </a:extLst>
          </p:cNvPr>
          <p:cNvSpPr txBox="1"/>
          <p:nvPr/>
        </p:nvSpPr>
        <p:spPr>
          <a:xfrm>
            <a:off x="4337050" y="11659282"/>
            <a:ext cx="12033250"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Fig.19: </a:t>
            </a:r>
            <a:r>
              <a:rPr lang="it-IT" sz="2800" dirty="0">
                <a:latin typeface="Calibri Light" panose="020F0302020204030204" pitchFamily="34" charset="0"/>
                <a:ea typeface="Calibri Light" panose="020F0302020204030204" pitchFamily="34" charset="0"/>
                <a:cs typeface="Calibri Light" panose="020F0302020204030204" pitchFamily="34" charset="0"/>
              </a:rPr>
              <a:t>Attacks and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failures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simulation</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endParaRPr lang="it-IT" sz="2400" b="1"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436430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2" name="Immagine 21">
            <a:extLst>
              <a:ext uri="{FF2B5EF4-FFF2-40B4-BE49-F238E27FC236}">
                <a16:creationId xmlns:a16="http://schemas.microsoft.com/office/drawing/2014/main" id="{AC1ECDE6-9E61-C771-8FD2-A4AA5375AC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871" y="2049558"/>
            <a:ext cx="13124128" cy="10737924"/>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22682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Louvain</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9220200" cy="978216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solidFill>
                  <a:schemeClr val="tx1"/>
                </a:solidFill>
                <a:ea typeface="-OC Format Sans Bd" panose="00000800000000000000" pitchFamily="50" charset="0"/>
              </a:rPr>
              <a:t>Analyzing the network from a community perspective revealed that the network has a strong community structure. </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solidFill>
                  <a:schemeClr val="tx1"/>
                </a:solidFill>
                <a:ea typeface="-OC Format Sans Bd" panose="00000800000000000000" pitchFamily="50" charset="0"/>
              </a:rPr>
              <a:t>By using the Louvain method 21 communities are found, with a corresponding modularity score of 0.862.</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solidFill>
                  <a:schemeClr val="tx1"/>
                </a:solidFill>
                <a:ea typeface="-OC Format Sans Bd" panose="00000800000000000000" pitchFamily="50" charset="0"/>
              </a:rPr>
              <a:t>We </a:t>
            </a:r>
            <a:r>
              <a:rPr lang="en-US" sz="3600" kern="0" spc="-200" dirty="0">
                <a:ea typeface="-OC Format Sans Bd" panose="00000800000000000000" pitchFamily="50" charset="0"/>
              </a:rPr>
              <a:t>also </a:t>
            </a:r>
            <a:r>
              <a:rPr lang="en-US" sz="3600" kern="0" spc="-200" dirty="0">
                <a:solidFill>
                  <a:schemeClr val="tx1"/>
                </a:solidFill>
                <a:ea typeface="-OC Format Sans Bd" panose="00000800000000000000" pitchFamily="50" charset="0"/>
              </a:rPr>
              <a:t>note that (especially in the central </a:t>
            </a:r>
          </a:p>
          <a:p>
            <a:pPr marL="795020" algn="l">
              <a:spcBef>
                <a:spcPts val="100"/>
              </a:spcBef>
            </a:pPr>
            <a:r>
              <a:rPr lang="en-US" sz="3600" kern="0" spc="-200" dirty="0">
                <a:ea typeface="-OC Format Sans Bd" panose="00000800000000000000" pitchFamily="50" charset="0"/>
              </a:rPr>
              <a:t>Europe) the communities correspond quite </a:t>
            </a:r>
          </a:p>
          <a:p>
            <a:pPr marL="795020" algn="l">
              <a:spcBef>
                <a:spcPts val="100"/>
              </a:spcBef>
            </a:pPr>
            <a:r>
              <a:rPr lang="en-US" sz="3600" kern="0" spc="-200" dirty="0">
                <a:ea typeface="-OC Format Sans Bd" panose="00000800000000000000" pitchFamily="50" charset="0"/>
              </a:rPr>
              <a:t>well with countries.</a:t>
            </a:r>
            <a:endParaRPr lang="en-US" sz="3600" kern="0" spc="-200" dirty="0">
              <a:solidFill>
                <a:schemeClr val="tx1"/>
              </a:solidFill>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Fast unfolding of communities in large </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networks, Blondel et al. 2008.</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5">
                  <a:extLst>
                    <a:ext uri="{A12FA001-AC4F-418D-AE19-62706E023703}">
                      <ahyp:hlinkClr xmlns:ahyp="http://schemas.microsoft.com/office/drawing/2018/hyperlinkcolor" val="tx"/>
                    </a:ext>
                  </a:extLst>
                </a:hlinkClick>
              </a:rPr>
              <a:t>(</a:t>
            </a:r>
            <a:r>
              <a:rPr lang="en-US" sz="3200" dirty="0">
                <a:solidFill>
                  <a:srgbClr val="0000FF"/>
                </a:solidFill>
                <a:latin typeface="Calibri Light" panose="020F0302020204030204" pitchFamily="34" charset="0"/>
                <a:ea typeface="Calibri Light" panose="020F0302020204030204" pitchFamily="34" charset="0"/>
                <a:cs typeface="Calibri Light" panose="020F0302020204030204" pitchFamily="34" charset="0"/>
                <a:hlinkClick r:id="rId5">
                  <a:extLst>
                    <a:ext uri="{A12FA001-AC4F-418D-AE19-62706E023703}">
                      <ahyp:hlinkClr xmlns:ahyp="http://schemas.microsoft.com/office/drawing/2018/hyperlinkcolor" val="tx"/>
                    </a:ext>
                  </a:extLst>
                </a:hlinkClick>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CasellaDiTesto 14">
            <a:extLst>
              <a:ext uri="{FF2B5EF4-FFF2-40B4-BE49-F238E27FC236}">
                <a16:creationId xmlns:a16="http://schemas.microsoft.com/office/drawing/2014/main" id="{C9594A82-4E89-DE08-20E1-59DABC1D2AAF}"/>
              </a:ext>
            </a:extLst>
          </p:cNvPr>
          <p:cNvSpPr txBox="1"/>
          <p:nvPr/>
        </p:nvSpPr>
        <p:spPr>
          <a:xfrm>
            <a:off x="7083425" y="11671341"/>
            <a:ext cx="12033250"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Fig.20: </a:t>
            </a:r>
            <a:r>
              <a:rPr lang="it-IT" sz="2800" dirty="0">
                <a:latin typeface="Calibri Light" panose="020F0302020204030204" pitchFamily="34" charset="0"/>
                <a:ea typeface="Calibri Light" panose="020F0302020204030204" pitchFamily="34" charset="0"/>
                <a:cs typeface="Calibri Light" panose="020F0302020204030204" pitchFamily="34" charset="0"/>
              </a:rPr>
              <a:t>Community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detection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using</a:t>
            </a:r>
            <a:r>
              <a:rPr lang="it-IT" sz="2800" dirty="0">
                <a:latin typeface="Calibri Light" panose="020F0302020204030204" pitchFamily="34" charset="0"/>
                <a:ea typeface="Calibri Light" panose="020F0302020204030204" pitchFamily="34" charset="0"/>
                <a:cs typeface="Calibri Light" panose="020F0302020204030204" pitchFamily="34" charset="0"/>
              </a:rPr>
              <a:t> the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Louvain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method</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eith</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endParaRPr lang="it-IT" sz="2400" b="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7" name="CasellaDiTesto 26">
            <a:extLst>
              <a:ext uri="{FF2B5EF4-FFF2-40B4-BE49-F238E27FC236}">
                <a16:creationId xmlns:a16="http://schemas.microsoft.com/office/drawing/2014/main" id="{EE5C131E-3ACD-083A-F09D-DCC6E16F7378}"/>
              </a:ext>
            </a:extLst>
          </p:cNvPr>
          <p:cNvSpPr txBox="1"/>
          <p:nvPr/>
        </p:nvSpPr>
        <p:spPr>
          <a:xfrm>
            <a:off x="14700250" y="4240521"/>
            <a:ext cx="1905000" cy="1077218"/>
          </a:xfrm>
          <a:prstGeom prst="rect">
            <a:avLst/>
          </a:prstGeom>
          <a:noFill/>
          <a:ln>
            <a:solidFill>
              <a:schemeClr val="tx1"/>
            </a:solidFill>
            <a:bevel/>
          </a:ln>
          <a:effectLst/>
        </p:spPr>
        <p:txBody>
          <a:bodyPr wrap="square" rtlCol="0">
            <a:spAutoFit/>
          </a:bodyPr>
          <a:lstStyle/>
          <a:p>
            <a:r>
              <a:rPr lang="it-IT" sz="3200" b="1" dirty="0"/>
              <a:t>q = 21</a:t>
            </a:r>
          </a:p>
          <a:p>
            <a:r>
              <a:rPr lang="it-IT" sz="3200" b="1" dirty="0"/>
              <a:t>Q = 0.862</a:t>
            </a:r>
          </a:p>
        </p:txBody>
      </p:sp>
    </p:spTree>
    <p:extLst>
      <p:ext uri="{BB962C8B-B14F-4D97-AF65-F5344CB8AC3E}">
        <p14:creationId xmlns:p14="http://schemas.microsoft.com/office/powerpoint/2010/main" val="252529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magine 2" descr="Immagine che contiene mappa&#10;&#10;Descrizione generata automaticamente">
            <a:extLst>
              <a:ext uri="{FF2B5EF4-FFF2-40B4-BE49-F238E27FC236}">
                <a16:creationId xmlns:a16="http://schemas.microsoft.com/office/drawing/2014/main" id="{92A43FC5-0EFD-EA39-0398-5B72BEAB8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2250" y="2446315"/>
            <a:ext cx="12637798" cy="10340016"/>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8669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Persistence probabilities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8458200" cy="9743693"/>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An alternative method to reveal the network’s community structure is by using the persistence probabilities.  </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Increasingly granular partitions are generated using (divisive) hierarchical clustering, then the partitions are evaluated by means of a persistence probability threshold (</a:t>
            </a:r>
            <a:r>
              <a:rPr lang="el-GR" sz="3600" dirty="0"/>
              <a:t>α</a:t>
            </a:r>
            <a:r>
              <a:rPr lang="en-US" sz="3600" kern="0" spc="-200" dirty="0">
                <a:ea typeface="-OC Format Sans Bd" panose="00000800000000000000" pitchFamily="50" charset="0"/>
              </a:rPr>
              <a:t>), finally, the more granular partition is taken.</a:t>
            </a: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Finding and testing network communities by lumped Markov chains, C. </a:t>
            </a:r>
            <a:r>
              <a:rPr lang="en-US" sz="3200" i="1" dirty="0" err="1">
                <a:latin typeface="Calibri Light" panose="020F0302020204030204" pitchFamily="34" charset="0"/>
                <a:ea typeface="Calibri Light" panose="020F0302020204030204" pitchFamily="34" charset="0"/>
                <a:cs typeface="Calibri Light" panose="020F0302020204030204" pitchFamily="34" charset="0"/>
              </a:rPr>
              <a:t>Piccardi</a:t>
            </a:r>
            <a:r>
              <a:rPr lang="en-US" sz="3200" i="1" dirty="0">
                <a:latin typeface="Calibri Light" panose="020F0302020204030204" pitchFamily="34" charset="0"/>
                <a:ea typeface="Calibri Light" panose="020F0302020204030204" pitchFamily="34" charset="0"/>
                <a:cs typeface="Calibri Light" panose="020F0302020204030204" pitchFamily="34" charset="0"/>
              </a:rPr>
              <a:t>, 2011.</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a:t>
            </a: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CasellaDiTesto 14">
            <a:extLst>
              <a:ext uri="{FF2B5EF4-FFF2-40B4-BE49-F238E27FC236}">
                <a16:creationId xmlns:a16="http://schemas.microsoft.com/office/drawing/2014/main" id="{C9594A82-4E89-DE08-20E1-59DABC1D2AAF}"/>
              </a:ext>
            </a:extLst>
          </p:cNvPr>
          <p:cNvSpPr txBox="1"/>
          <p:nvPr/>
        </p:nvSpPr>
        <p:spPr>
          <a:xfrm>
            <a:off x="7083424" y="11671341"/>
            <a:ext cx="12341225"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Fig.21: </a:t>
            </a:r>
            <a:r>
              <a:rPr lang="it-IT" sz="2800" dirty="0">
                <a:latin typeface="Calibri Light" panose="020F0302020204030204" pitchFamily="34" charset="0"/>
                <a:ea typeface="Calibri Light" panose="020F0302020204030204" pitchFamily="34" charset="0"/>
                <a:cs typeface="Calibri Light" panose="020F0302020204030204" pitchFamily="34" charset="0"/>
              </a:rPr>
              <a:t>Community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detection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using</a:t>
            </a:r>
            <a:r>
              <a:rPr lang="it-IT" sz="2800" dirty="0">
                <a:latin typeface="Calibri Light" panose="020F0302020204030204" pitchFamily="34" charset="0"/>
                <a:ea typeface="Calibri Light" panose="020F0302020204030204" pitchFamily="34" charset="0"/>
                <a:cs typeface="Calibri Light" panose="020F0302020204030204" pitchFamily="34" charset="0"/>
              </a:rPr>
              <a:t> the </a:t>
            </a:r>
            <a:r>
              <a:rPr lang="el-GR" sz="2800" dirty="0">
                <a:latin typeface="Calibri Light" panose="020F0302020204030204" pitchFamily="34" charset="0"/>
                <a:ea typeface="Calibri Light" panose="020F0302020204030204" pitchFamily="34" charset="0"/>
                <a:cs typeface="Calibri Light" panose="020F0302020204030204" pitchFamily="34" charset="0"/>
              </a:rPr>
              <a:t>α</a:t>
            </a:r>
            <a:r>
              <a:rPr lang="it-IT" sz="2800" dirty="0">
                <a:latin typeface="Calibri Light" panose="020F0302020204030204" pitchFamily="34" charset="0"/>
                <a:ea typeface="Calibri Light" panose="020F0302020204030204" pitchFamily="34" charset="0"/>
                <a:cs typeface="Calibri Light" panose="020F0302020204030204" pitchFamily="34" charset="0"/>
              </a:rPr>
              <a:t>-community &amp; </a:t>
            </a:r>
            <a:r>
              <a:rPr lang="el-GR" sz="2800" dirty="0">
                <a:latin typeface="Calibri Light" panose="020F0302020204030204" pitchFamily="34" charset="0"/>
                <a:ea typeface="Calibri Light" panose="020F0302020204030204" pitchFamily="34" charset="0"/>
                <a:cs typeface="Calibri Light" panose="020F0302020204030204" pitchFamily="34" charset="0"/>
              </a:rPr>
              <a:t>α</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partition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method</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p:txBody>
      </p:sp>
      <p:sp>
        <p:nvSpPr>
          <p:cNvPr id="27" name="CasellaDiTesto 26">
            <a:extLst>
              <a:ext uri="{FF2B5EF4-FFF2-40B4-BE49-F238E27FC236}">
                <a16:creationId xmlns:a16="http://schemas.microsoft.com/office/drawing/2014/main" id="{EE5C131E-3ACD-083A-F09D-DCC6E16F7378}"/>
              </a:ext>
            </a:extLst>
          </p:cNvPr>
          <p:cNvSpPr txBox="1"/>
          <p:nvPr/>
        </p:nvSpPr>
        <p:spPr>
          <a:xfrm>
            <a:off x="14700250" y="4240521"/>
            <a:ext cx="1905000" cy="1569660"/>
          </a:xfrm>
          <a:prstGeom prst="rect">
            <a:avLst/>
          </a:prstGeom>
          <a:noFill/>
          <a:ln>
            <a:solidFill>
              <a:schemeClr val="tx1"/>
            </a:solidFill>
            <a:bevel/>
          </a:ln>
          <a:effectLst/>
        </p:spPr>
        <p:txBody>
          <a:bodyPr wrap="square" rtlCol="0">
            <a:spAutoFit/>
          </a:bodyPr>
          <a:lstStyle/>
          <a:p>
            <a:r>
              <a:rPr lang="it-IT" sz="3200" b="1" dirty="0"/>
              <a:t>q = 9</a:t>
            </a:r>
          </a:p>
          <a:p>
            <a:r>
              <a:rPr lang="it-IT" sz="3200" b="1" dirty="0"/>
              <a:t>Q = 0.81</a:t>
            </a:r>
          </a:p>
          <a:p>
            <a:r>
              <a:rPr lang="el-GR" sz="3200" b="1" dirty="0"/>
              <a:t>α</a:t>
            </a:r>
            <a:r>
              <a:rPr lang="it-IT" sz="3200" b="1" dirty="0"/>
              <a:t> = 0.9</a:t>
            </a:r>
          </a:p>
        </p:txBody>
      </p:sp>
    </p:spTree>
    <p:extLst>
      <p:ext uri="{BB962C8B-B14F-4D97-AF65-F5344CB8AC3E}">
        <p14:creationId xmlns:p14="http://schemas.microsoft.com/office/powerpoint/2010/main" val="3134116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B496CBB7-DCA7-35FC-D0B5-4049F6ED89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571006" y="3028233"/>
            <a:ext cx="11125200" cy="8343900"/>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8669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Persistence probabilities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9220200" cy="978216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From the plot we can notice that the “last” partition which is composed by communities above the dashed line (</a:t>
            </a:r>
            <a:r>
              <a:rPr lang="el-GR" sz="3600" dirty="0">
                <a:ea typeface="Calibri Light" panose="020F0302020204030204" pitchFamily="34" charset="0"/>
                <a:cs typeface="Calibri Light" panose="020F0302020204030204" pitchFamily="34" charset="0"/>
              </a:rPr>
              <a:t>α</a:t>
            </a:r>
            <a:r>
              <a:rPr lang="it-IT" sz="3600" dirty="0">
                <a:ea typeface="Calibri Light" panose="020F0302020204030204" pitchFamily="34" charset="0"/>
                <a:cs typeface="Calibri Light" panose="020F0302020204030204" pitchFamily="34" charset="0"/>
              </a:rPr>
              <a:t>-communities</a:t>
            </a:r>
            <a:r>
              <a:rPr lang="en-US" sz="3600" kern="0" spc="-200" dirty="0">
                <a:ea typeface="-OC Format Sans Bd" panose="00000800000000000000" pitchFamily="50" charset="0"/>
              </a:rPr>
              <a:t>) is the one with 9 communities. </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Other tests can be done by varying alpha.</a:t>
            </a: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Finding and testing network communities by lumped Markov chains, C. </a:t>
            </a:r>
            <a:r>
              <a:rPr lang="en-US" sz="3200" i="1" dirty="0" err="1">
                <a:latin typeface="Calibri Light" panose="020F0302020204030204" pitchFamily="34" charset="0"/>
                <a:ea typeface="Calibri Light" panose="020F0302020204030204" pitchFamily="34" charset="0"/>
                <a:cs typeface="Calibri Light" panose="020F0302020204030204" pitchFamily="34" charset="0"/>
              </a:rPr>
              <a:t>Piccardi</a:t>
            </a:r>
            <a:r>
              <a:rPr lang="en-US" sz="3200" i="1" dirty="0">
                <a:latin typeface="Calibri Light" panose="020F0302020204030204" pitchFamily="34" charset="0"/>
                <a:ea typeface="Calibri Light" panose="020F0302020204030204" pitchFamily="34" charset="0"/>
                <a:cs typeface="Calibri Light" panose="020F0302020204030204" pitchFamily="34" charset="0"/>
              </a:rPr>
              <a:t>, 2011.</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a:t>
            </a: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CasellaDiTesto 14">
            <a:extLst>
              <a:ext uri="{FF2B5EF4-FFF2-40B4-BE49-F238E27FC236}">
                <a16:creationId xmlns:a16="http://schemas.microsoft.com/office/drawing/2014/main" id="{C9594A82-4E89-DE08-20E1-59DABC1D2AAF}"/>
              </a:ext>
            </a:extLst>
          </p:cNvPr>
          <p:cNvSpPr txBox="1"/>
          <p:nvPr/>
        </p:nvSpPr>
        <p:spPr>
          <a:xfrm>
            <a:off x="8571006" y="11453221"/>
            <a:ext cx="12341225"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Fig.22: </a:t>
            </a:r>
            <a:r>
              <a:rPr lang="el-GR" sz="2800" dirty="0">
                <a:latin typeface="Calibri Light" panose="020F0302020204030204" pitchFamily="34" charset="0"/>
                <a:ea typeface="Calibri Light" panose="020F0302020204030204" pitchFamily="34" charset="0"/>
                <a:cs typeface="Calibri Light" panose="020F0302020204030204" pitchFamily="34" charset="0"/>
              </a:rPr>
              <a:t>α</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partitions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method</a:t>
            </a:r>
            <a:r>
              <a:rPr lang="it-IT" sz="2800" dirty="0">
                <a:latin typeface="Calibri Light" panose="020F0302020204030204" pitchFamily="34" charset="0"/>
                <a:ea typeface="Calibri Light" panose="020F0302020204030204" pitchFamily="34" charset="0"/>
                <a:cs typeface="Calibri Light" panose="020F0302020204030204" pitchFamily="34" charset="0"/>
              </a:rPr>
              <a:t> plot,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NetworkX</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p:txBody>
      </p:sp>
      <p:cxnSp>
        <p:nvCxnSpPr>
          <p:cNvPr id="14" name="Connettore 2 13">
            <a:extLst>
              <a:ext uri="{FF2B5EF4-FFF2-40B4-BE49-F238E27FC236}">
                <a16:creationId xmlns:a16="http://schemas.microsoft.com/office/drawing/2014/main" id="{83F22FDF-D77D-DE09-F211-69C5B716996C}"/>
              </a:ext>
            </a:extLst>
          </p:cNvPr>
          <p:cNvCxnSpPr>
            <a:cxnSpLocks/>
          </p:cNvCxnSpPr>
          <p:nvPr/>
        </p:nvCxnSpPr>
        <p:spPr>
          <a:xfrm flipV="1">
            <a:off x="14299360" y="5597525"/>
            <a:ext cx="705690" cy="87384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CasellaDiTesto 17">
            <a:extLst>
              <a:ext uri="{FF2B5EF4-FFF2-40B4-BE49-F238E27FC236}">
                <a16:creationId xmlns:a16="http://schemas.microsoft.com/office/drawing/2014/main" id="{69AFC14C-8C6E-1D0D-2176-32C45C33E25A}"/>
              </a:ext>
            </a:extLst>
          </p:cNvPr>
          <p:cNvSpPr txBox="1"/>
          <p:nvPr/>
        </p:nvSpPr>
        <p:spPr>
          <a:xfrm>
            <a:off x="13557250" y="6487459"/>
            <a:ext cx="2209800" cy="461665"/>
          </a:xfrm>
          <a:prstGeom prst="rect">
            <a:avLst/>
          </a:prstGeom>
          <a:noFill/>
        </p:spPr>
        <p:txBody>
          <a:bodyPr wrap="square" rtlCol="0">
            <a:spAutoFit/>
          </a:bodyPr>
          <a:lstStyle/>
          <a:p>
            <a:r>
              <a:rPr lang="it-IT" sz="2400" b="1" dirty="0">
                <a:solidFill>
                  <a:srgbClr val="FF0000"/>
                </a:solidFill>
              </a:rPr>
              <a:t>Best </a:t>
            </a:r>
            <a:r>
              <a:rPr lang="it-IT" sz="2400" b="1" dirty="0" err="1">
                <a:solidFill>
                  <a:srgbClr val="FF0000"/>
                </a:solidFill>
              </a:rPr>
              <a:t>partition</a:t>
            </a:r>
            <a:endParaRPr lang="it-IT" sz="2400" b="1" dirty="0">
              <a:solidFill>
                <a:srgbClr val="FF0000"/>
              </a:solidFill>
            </a:endParaRPr>
          </a:p>
        </p:txBody>
      </p:sp>
    </p:spTree>
    <p:extLst>
      <p:ext uri="{BB962C8B-B14F-4D97-AF65-F5344CB8AC3E}">
        <p14:creationId xmlns:p14="http://schemas.microsoft.com/office/powerpoint/2010/main" val="3459329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Immagine 10" descr="Immagine che contiene stella, oggetto da esterni&#10;&#10;Descrizione generata automaticamente">
            <a:extLst>
              <a:ext uri="{FF2B5EF4-FFF2-40B4-BE49-F238E27FC236}">
                <a16:creationId xmlns:a16="http://schemas.microsoft.com/office/drawing/2014/main" id="{8B505CB8-7594-AE01-C50F-12B8778F49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0250" y="187325"/>
            <a:ext cx="14419342" cy="11797642"/>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8669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a:t>
            </a:r>
            <a:r>
              <a:rPr lang="en-US" sz="7200" kern="0" spc="-200" dirty="0" err="1">
                <a:latin typeface="Calibri" panose="020F0502020204030204" pitchFamily="34" charset="0"/>
                <a:ea typeface="-OC Format Sans Bd" panose="00000800000000000000" pitchFamily="50" charset="0"/>
              </a:rPr>
              <a:t>Infomap</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9144000" cy="9743693"/>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By applying </a:t>
            </a:r>
            <a:r>
              <a:rPr lang="en-US" sz="3600" kern="0" spc="-200" dirty="0" err="1">
                <a:ea typeface="-OC Format Sans Bd" panose="00000800000000000000" pitchFamily="50" charset="0"/>
              </a:rPr>
              <a:t>Infomap</a:t>
            </a:r>
            <a:r>
              <a:rPr lang="en-US" sz="3600" kern="0" spc="-200" dirty="0">
                <a:ea typeface="-OC Format Sans Bd" panose="00000800000000000000" pitchFamily="50" charset="0"/>
              </a:rPr>
              <a:t> we obtain a finer division between communities, in fact 112 communities are highlighted by the </a:t>
            </a:r>
            <a:r>
              <a:rPr lang="en-US" sz="3600" kern="0" spc="-200" dirty="0" err="1">
                <a:ea typeface="-OC Format Sans Bd" panose="00000800000000000000" pitchFamily="50" charset="0"/>
              </a:rPr>
              <a:t>alghorimt</a:t>
            </a:r>
            <a:r>
              <a:rPr lang="en-US" sz="3600" kern="0" spc="-200" dirty="0">
                <a:ea typeface="-OC Format Sans Bd" panose="00000800000000000000" pitchFamily="50" charset="0"/>
              </a:rPr>
              <a:t>. </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Also, in this case we can distinguish fairly well the European countries, but some of them are themselves divided into communities (e.g.  Norway).</a:t>
            </a: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Maps of random walks on complex networks reveal community structure, M. </a:t>
            </a:r>
            <a:r>
              <a:rPr lang="en-US" sz="3200" dirty="0" err="1">
                <a:latin typeface="Calibri Light" panose="020F0302020204030204" pitchFamily="34" charset="0"/>
                <a:ea typeface="Calibri Light" panose="020F0302020204030204" pitchFamily="34" charset="0"/>
                <a:cs typeface="Calibri Light" panose="020F0302020204030204" pitchFamily="34" charset="0"/>
              </a:rPr>
              <a:t>Rosvall</a:t>
            </a:r>
            <a:r>
              <a:rPr lang="en-US" sz="3200" dirty="0">
                <a:latin typeface="Calibri Light" panose="020F0302020204030204" pitchFamily="34" charset="0"/>
                <a:ea typeface="Calibri Light" panose="020F0302020204030204" pitchFamily="34" charset="0"/>
                <a:cs typeface="Calibri Light" panose="020F0302020204030204" pitchFamily="34" charset="0"/>
              </a:rPr>
              <a:t>, C. T. Bergstrom, 2008. (</a:t>
            </a: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CasellaDiTesto 14">
            <a:extLst>
              <a:ext uri="{FF2B5EF4-FFF2-40B4-BE49-F238E27FC236}">
                <a16:creationId xmlns:a16="http://schemas.microsoft.com/office/drawing/2014/main" id="{C9594A82-4E89-DE08-20E1-59DABC1D2AAF}"/>
              </a:ext>
            </a:extLst>
          </p:cNvPr>
          <p:cNvSpPr txBox="1"/>
          <p:nvPr/>
        </p:nvSpPr>
        <p:spPr>
          <a:xfrm>
            <a:off x="8571006" y="11453221"/>
            <a:ext cx="12341225"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Fig.23: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Infomap</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partition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plot,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p:txBody>
      </p:sp>
      <p:sp>
        <p:nvSpPr>
          <p:cNvPr id="13" name="CasellaDiTesto 12">
            <a:extLst>
              <a:ext uri="{FF2B5EF4-FFF2-40B4-BE49-F238E27FC236}">
                <a16:creationId xmlns:a16="http://schemas.microsoft.com/office/drawing/2014/main" id="{0383929A-9408-6C27-ED09-B8E7C0B702FF}"/>
              </a:ext>
            </a:extLst>
          </p:cNvPr>
          <p:cNvSpPr txBox="1"/>
          <p:nvPr/>
        </p:nvSpPr>
        <p:spPr>
          <a:xfrm>
            <a:off x="14700250" y="4240521"/>
            <a:ext cx="1905000" cy="1077218"/>
          </a:xfrm>
          <a:prstGeom prst="rect">
            <a:avLst/>
          </a:prstGeom>
          <a:noFill/>
          <a:ln>
            <a:solidFill>
              <a:schemeClr val="tx1"/>
            </a:solidFill>
            <a:bevel/>
          </a:ln>
          <a:effectLst/>
        </p:spPr>
        <p:txBody>
          <a:bodyPr wrap="square" rtlCol="0">
            <a:spAutoFit/>
          </a:bodyPr>
          <a:lstStyle/>
          <a:p>
            <a:r>
              <a:rPr lang="it-IT" sz="3200" b="1" dirty="0"/>
              <a:t>q = 112</a:t>
            </a:r>
          </a:p>
          <a:p>
            <a:r>
              <a:rPr lang="it-IT" sz="3200" b="1" dirty="0"/>
              <a:t>Q = 0.784</a:t>
            </a:r>
          </a:p>
        </p:txBody>
      </p:sp>
    </p:spTree>
    <p:extLst>
      <p:ext uri="{BB962C8B-B14F-4D97-AF65-F5344CB8AC3E}">
        <p14:creationId xmlns:p14="http://schemas.microsoft.com/office/powerpoint/2010/main" val="31729858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magine 2" descr="Immagine che contiene mappa&#10;&#10;Descrizione generata automaticamente">
            <a:extLst>
              <a:ext uri="{FF2B5EF4-FFF2-40B4-BE49-F238E27FC236}">
                <a16:creationId xmlns:a16="http://schemas.microsoft.com/office/drawing/2014/main" id="{59BE8D5F-714C-40ED-B17A-2852A6E7B3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5168" y="3134624"/>
            <a:ext cx="12779364" cy="7950888"/>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8669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BPA</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9220200" cy="10054034"/>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err="1">
                <a:ea typeface="-OC Format Sans Bd" panose="00000800000000000000" pitchFamily="50" charset="0"/>
              </a:rPr>
              <a:t>Spiegazione</a:t>
            </a:r>
            <a:r>
              <a:rPr lang="en-US" sz="3600" kern="0" spc="-200" dirty="0">
                <a:ea typeface="-OC Format Sans Bd" panose="00000800000000000000" pitchFamily="50" charset="0"/>
              </a:rPr>
              <a:t> minima </a:t>
            </a:r>
            <a:r>
              <a:rPr lang="en-US" sz="3600" kern="0" spc="-200" dirty="0" err="1">
                <a:ea typeface="-OC Format Sans Bd" panose="00000800000000000000" pitchFamily="50" charset="0"/>
              </a:rPr>
              <a:t>funzionamento</a:t>
            </a: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spcBef>
                <a:spcPts val="100"/>
              </a:spcBef>
            </a:pPr>
            <a:r>
              <a:rPr lang="it-IT" sz="3200" dirty="0">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i="1" dirty="0">
                <a:effectLst/>
                <a:latin typeface="Calibri Light" panose="020F0302020204030204" pitchFamily="34" charset="0"/>
                <a:ea typeface="Calibri Light" panose="020F0302020204030204" pitchFamily="34" charset="0"/>
                <a:cs typeface="Calibri Light" panose="020F0302020204030204" pitchFamily="34" charset="0"/>
              </a:rPr>
              <a:t>Robust network community detection using balanced propagation, L.</a:t>
            </a:r>
            <a:r>
              <a:rPr lang="it-IT" sz="3200" i="1" dirty="0">
                <a:latin typeface="Calibri Light" panose="020F0302020204030204" pitchFamily="34" charset="0"/>
                <a:ea typeface="Calibri Light" panose="020F0302020204030204" pitchFamily="34" charset="0"/>
                <a:cs typeface="Calibri Light" panose="020F0302020204030204" pitchFamily="34" charset="0"/>
              </a:rPr>
              <a:t> </a:t>
            </a:r>
            <a:r>
              <a:rPr lang="it-IT" sz="3200" i="1" dirty="0" err="1">
                <a:latin typeface="Calibri Light" panose="020F0302020204030204" pitchFamily="34" charset="0"/>
                <a:ea typeface="Calibri Light" panose="020F0302020204030204" pitchFamily="34" charset="0"/>
                <a:cs typeface="Calibri Light" panose="020F0302020204030204" pitchFamily="34" charset="0"/>
              </a:rPr>
              <a:t>Šubelj</a:t>
            </a:r>
            <a:r>
              <a:rPr lang="it-IT" sz="3200" i="1" dirty="0">
                <a:latin typeface="Calibri Light" panose="020F0302020204030204" pitchFamily="34" charset="0"/>
                <a:ea typeface="Calibri Light" panose="020F0302020204030204" pitchFamily="34" charset="0"/>
                <a:cs typeface="Calibri Light" panose="020F0302020204030204" pitchFamily="34" charset="0"/>
              </a:rPr>
              <a:t> et. Al, 2011</a:t>
            </a:r>
            <a:r>
              <a:rPr lang="en-US" sz="3200" i="1"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rPr>
              <a:t>(</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rPr>
              <a:t>)</a:t>
            </a:r>
            <a:endParaRPr lang="en-US" sz="3200" kern="0" spc="-200" dirty="0">
              <a:ea typeface="-OC Format Sans Bd" panose="00000800000000000000" pitchFamily="50"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CasellaDiTesto 14">
            <a:extLst>
              <a:ext uri="{FF2B5EF4-FFF2-40B4-BE49-F238E27FC236}">
                <a16:creationId xmlns:a16="http://schemas.microsoft.com/office/drawing/2014/main" id="{C9594A82-4E89-DE08-20E1-59DABC1D2AAF}"/>
              </a:ext>
            </a:extLst>
          </p:cNvPr>
          <p:cNvSpPr txBox="1"/>
          <p:nvPr/>
        </p:nvSpPr>
        <p:spPr>
          <a:xfrm>
            <a:off x="6851650" y="11453221"/>
            <a:ext cx="12341225"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Fig.24: </a:t>
            </a:r>
            <a:r>
              <a:rPr lang="it-IT" sz="2800" dirty="0">
                <a:latin typeface="Calibri Light" panose="020F0302020204030204" pitchFamily="34" charset="0"/>
                <a:ea typeface="Calibri Light" panose="020F0302020204030204" pitchFamily="34" charset="0"/>
                <a:cs typeface="Calibri Light" panose="020F0302020204030204" pitchFamily="34" charset="0"/>
              </a:rPr>
              <a:t>Community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structure</a:t>
            </a:r>
            <a:r>
              <a:rPr lang="it-IT" sz="2800" dirty="0">
                <a:latin typeface="Calibri Light" panose="020F0302020204030204" pitchFamily="34" charset="0"/>
                <a:ea typeface="Calibri Light" panose="020F0302020204030204" pitchFamily="34" charset="0"/>
                <a:cs typeface="Calibri Light" panose="020F0302020204030204" pitchFamily="34" charset="0"/>
              </a:rPr>
              <a:t> plot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revealed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BPA.</a:t>
            </a:r>
          </a:p>
        </p:txBody>
      </p:sp>
    </p:spTree>
    <p:extLst>
      <p:ext uri="{BB962C8B-B14F-4D97-AF65-F5344CB8AC3E}">
        <p14:creationId xmlns:p14="http://schemas.microsoft.com/office/powerpoint/2010/main" val="2638497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Immagine 13">
            <a:extLst>
              <a:ext uri="{FF2B5EF4-FFF2-40B4-BE49-F238E27FC236}">
                <a16:creationId xmlns:a16="http://schemas.microsoft.com/office/drawing/2014/main" id="{22449C99-B623-E9B8-C641-34FB3E0EAF7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69382" y="1558925"/>
            <a:ext cx="14756936" cy="10538550"/>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 name="object 5">
            <a:extLst>
              <a:ext uri="{FF2B5EF4-FFF2-40B4-BE49-F238E27FC236}">
                <a16:creationId xmlns:a16="http://schemas.microsoft.com/office/drawing/2014/main" id="{5C92D39A-1AEF-DC04-EB4E-EE2BE0AB7FAD}"/>
              </a:ext>
            </a:extLst>
          </p:cNvPr>
          <p:cNvSpPr txBox="1">
            <a:spLocks/>
          </p:cNvSpPr>
          <p:nvPr/>
        </p:nvSpPr>
        <p:spPr>
          <a:xfrm>
            <a:off x="-393700" y="1927014"/>
            <a:ext cx="574837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spcBef>
                <a:spcPts val="100"/>
              </a:spcBef>
            </a:pPr>
            <a:r>
              <a:rPr lang="en-US" sz="7200" kern="0" spc="-200" dirty="0">
                <a:solidFill>
                  <a:schemeClr val="tx1"/>
                </a:solidFill>
                <a:latin typeface="Calibri" panose="020F0502020204030204" pitchFamily="34" charset="0"/>
                <a:ea typeface="-OC Format Sans Bd" panose="00000800000000000000" pitchFamily="50" charset="0"/>
              </a:rPr>
              <a:t>The dataset</a:t>
            </a:r>
          </a:p>
        </p:txBody>
      </p:sp>
      <p:sp>
        <p:nvSpPr>
          <p:cNvPr id="3" name="object 5">
            <a:extLst>
              <a:ext uri="{FF2B5EF4-FFF2-40B4-BE49-F238E27FC236}">
                <a16:creationId xmlns:a16="http://schemas.microsoft.com/office/drawing/2014/main" id="{14BC8246-A663-E04C-52A7-C707DB9E09A1}"/>
              </a:ext>
            </a:extLst>
          </p:cNvPr>
          <p:cNvSpPr txBox="1">
            <a:spLocks/>
          </p:cNvSpPr>
          <p:nvPr/>
        </p:nvSpPr>
        <p:spPr>
          <a:xfrm>
            <a:off x="-311150" y="3419262"/>
            <a:ext cx="10668000" cy="8674169"/>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solidFill>
                  <a:schemeClr val="tx1"/>
                </a:solidFill>
                <a:ea typeface="-OC Format Sans Bd" panose="00000800000000000000" pitchFamily="50" charset="0"/>
              </a:rPr>
              <a:t>The graph represents the European road network :</a:t>
            </a:r>
          </a:p>
          <a:p>
            <a:pPr marL="1366520" indent="-571500" algn="l">
              <a:spcBef>
                <a:spcPts val="100"/>
              </a:spcBef>
              <a:buFont typeface="Arial" panose="020B0604020202020204" pitchFamily="34" charset="0"/>
              <a:buChar char="•"/>
            </a:pPr>
            <a:r>
              <a:rPr lang="en-US" sz="3600" kern="0" spc="-200" dirty="0">
                <a:ea typeface="-OC Format Sans Bd" panose="00000800000000000000" pitchFamily="50" charset="0"/>
              </a:rPr>
              <a:t>A node represents a city.</a:t>
            </a:r>
          </a:p>
          <a:p>
            <a:pPr marL="1366520" indent="-571500" algn="l">
              <a:spcBef>
                <a:spcPts val="100"/>
              </a:spcBef>
              <a:buFont typeface="Arial" panose="020B0604020202020204" pitchFamily="34" charset="0"/>
              <a:buChar char="•"/>
            </a:pPr>
            <a:r>
              <a:rPr lang="en-US" sz="3600" kern="0" spc="-200" dirty="0">
                <a:solidFill>
                  <a:schemeClr val="tx1"/>
                </a:solidFill>
                <a:ea typeface="-OC Format Sans Bd" panose="00000800000000000000" pitchFamily="50" charset="0"/>
              </a:rPr>
              <a:t>An edge represents a road directly connecting two cities.</a:t>
            </a:r>
          </a:p>
          <a:p>
            <a:pPr marL="1366520" indent="-571500" algn="l">
              <a:spcBef>
                <a:spcPts val="100"/>
              </a:spcBef>
              <a:buFont typeface="Arial" panose="020B0604020202020204" pitchFamily="34" charset="0"/>
              <a:buChar char="•"/>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There are 1174 nodes (cities), connected by 1417 edges (direct roads). </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The network is undirected and unweighted.</a:t>
            </a:r>
          </a:p>
          <a:p>
            <a:pPr marL="795020" algn="l">
              <a:spcBef>
                <a:spcPts val="100"/>
              </a:spcBef>
            </a:pPr>
            <a:endParaRPr lang="en-US" sz="3600" kern="0" spc="-200" dirty="0">
              <a:latin typeface="Calibri" panose="020F0502020204030204" pitchFamily="34" charset="0"/>
              <a:ea typeface="-OC Format Sans Bd" panose="00000800000000000000" pitchFamily="50" charset="0"/>
            </a:endParaRPr>
          </a:p>
          <a:p>
            <a:pPr marL="795020" algn="l">
              <a:spcBef>
                <a:spcPts val="100"/>
              </a:spcBef>
            </a:pPr>
            <a:endParaRPr lang="en-US" sz="3600" kern="0" spc="-200" dirty="0">
              <a:latin typeface="Calibri" panose="020F0502020204030204" pitchFamily="34" charset="0"/>
              <a:ea typeface="-OC Format Sans Bd" panose="00000800000000000000" pitchFamily="50" charset="0"/>
            </a:endParaRPr>
          </a:p>
          <a:p>
            <a:pPr marL="795020" algn="l">
              <a:spcBef>
                <a:spcPts val="100"/>
              </a:spcBef>
            </a:pPr>
            <a:r>
              <a:rPr lang="en-US" sz="3200" kern="0" spc="-200" dirty="0">
                <a:latin typeface="Calibri Light" panose="020F0302020204030204" pitchFamily="34" charset="0"/>
                <a:ea typeface="Calibri Light" panose="020F0302020204030204" pitchFamily="34" charset="0"/>
                <a:cs typeface="Calibri Light" panose="020F0302020204030204" pitchFamily="34" charset="0"/>
              </a:rPr>
              <a:t>Source: </a:t>
            </a:r>
            <a:r>
              <a:rPr lang="en-US" sz="3200" kern="0" spc="-200" dirty="0">
                <a:latin typeface="Calibri Light" panose="020F0302020204030204" pitchFamily="34" charset="0"/>
                <a:ea typeface="Calibri Light" panose="020F0302020204030204" pitchFamily="34" charset="0"/>
                <a:cs typeface="Calibri Light" panose="020F0302020204030204" pitchFamily="34" charset="0"/>
                <a:hlinkClick r:id="rId4"/>
              </a:rPr>
              <a:t>http://konect.cc/networks/subelj_euroroad/</a:t>
            </a:r>
            <a:endParaRPr lang="en-US" sz="3200" kern="0" spc="-200"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r>
              <a:rPr lang="en-US" sz="3200" kern="0" spc="-200" dirty="0">
                <a:latin typeface="Calibri Light" panose="020F0302020204030204" pitchFamily="34" charset="0"/>
                <a:ea typeface="Calibri Light" panose="020F0302020204030204" pitchFamily="34" charset="0"/>
                <a:cs typeface="Calibri Light" panose="020F0302020204030204" pitchFamily="34" charset="0"/>
              </a:rPr>
              <a:t>Author: </a:t>
            </a:r>
            <a:r>
              <a:rPr lang="it-IT" sz="3200" dirty="0" err="1">
                <a:latin typeface="Calibri Light" panose="020F0302020204030204" pitchFamily="34" charset="0"/>
                <a:ea typeface="Calibri Light" panose="020F0302020204030204" pitchFamily="34" charset="0"/>
                <a:cs typeface="Calibri Light" panose="020F0302020204030204" pitchFamily="34" charset="0"/>
              </a:rPr>
              <a:t>Lovro</a:t>
            </a:r>
            <a:r>
              <a:rPr lang="it-IT" sz="3200" dirty="0">
                <a:latin typeface="Calibri Light" panose="020F0302020204030204" pitchFamily="34" charset="0"/>
                <a:ea typeface="Calibri Light" panose="020F0302020204030204" pitchFamily="34" charset="0"/>
                <a:cs typeface="Calibri Light" panose="020F0302020204030204" pitchFamily="34" charset="0"/>
              </a:rPr>
              <a:t> </a:t>
            </a:r>
            <a:r>
              <a:rPr lang="it-IT" sz="3200" dirty="0" err="1">
                <a:latin typeface="Calibri Light" panose="020F0302020204030204" pitchFamily="34" charset="0"/>
                <a:ea typeface="Calibri Light" panose="020F0302020204030204" pitchFamily="34" charset="0"/>
                <a:cs typeface="Calibri Light" panose="020F0302020204030204" pitchFamily="34" charset="0"/>
              </a:rPr>
              <a:t>Šubelj</a:t>
            </a:r>
            <a:r>
              <a:rPr lang="it-IT" sz="3200" dirty="0">
                <a:latin typeface="Calibri Light" panose="020F0302020204030204" pitchFamily="34" charset="0"/>
                <a:ea typeface="Calibri Light" panose="020F0302020204030204" pitchFamily="34" charset="0"/>
                <a:cs typeface="Calibri Light" panose="020F0302020204030204" pitchFamily="34" charset="0"/>
              </a:rPr>
              <a:t> (</a:t>
            </a:r>
            <a:r>
              <a:rPr lang="it-IT" sz="3200" i="1" dirty="0">
                <a:latin typeface="Calibri Light" panose="020F0302020204030204" pitchFamily="34" charset="0"/>
                <a:ea typeface="Calibri Light" panose="020F0302020204030204" pitchFamily="34" charset="0"/>
                <a:cs typeface="Calibri Light" panose="020F0302020204030204" pitchFamily="34" charset="0"/>
              </a:rPr>
              <a:t>University of </a:t>
            </a:r>
            <a:r>
              <a:rPr lang="it-IT" sz="3200" i="1" dirty="0" err="1">
                <a:latin typeface="Calibri Light" panose="020F0302020204030204" pitchFamily="34" charset="0"/>
                <a:ea typeface="Calibri Light" panose="020F0302020204030204" pitchFamily="34" charset="0"/>
                <a:cs typeface="Calibri Light" panose="020F0302020204030204" pitchFamily="34" charset="0"/>
              </a:rPr>
              <a:t>Ljubljana</a:t>
            </a:r>
            <a:r>
              <a:rPr lang="it-IT"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endParaRPr lang="it-IT" sz="3200"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r>
              <a:rPr lang="it-IT" sz="3200" dirty="0" err="1">
                <a:latin typeface="Calibri Light" panose="020F0302020204030204" pitchFamily="34" charset="0"/>
                <a:ea typeface="Calibri Light" panose="020F0302020204030204" pitchFamily="34" charset="0"/>
                <a:cs typeface="Calibri Light" panose="020F0302020204030204" pitchFamily="34" charset="0"/>
              </a:rPr>
              <a:t>Related</a:t>
            </a:r>
            <a:r>
              <a:rPr lang="it-IT" sz="3200" dirty="0">
                <a:latin typeface="Calibri Light" panose="020F0302020204030204" pitchFamily="34" charset="0"/>
                <a:ea typeface="Calibri Light" panose="020F0302020204030204" pitchFamily="34" charset="0"/>
                <a:cs typeface="Calibri Light" panose="020F0302020204030204" pitchFamily="34" charset="0"/>
              </a:rPr>
              <a:t> paper: </a:t>
            </a:r>
          </a:p>
          <a:p>
            <a:pPr marL="795020">
              <a:spcBef>
                <a:spcPts val="100"/>
              </a:spcBef>
            </a:pPr>
            <a:r>
              <a:rPr lang="en-US" sz="3200" i="1" dirty="0">
                <a:effectLst/>
                <a:latin typeface="Calibri Light" panose="020F0302020204030204" pitchFamily="34" charset="0"/>
                <a:ea typeface="Calibri Light" panose="020F0302020204030204" pitchFamily="34" charset="0"/>
                <a:cs typeface="Calibri Light" panose="020F0302020204030204" pitchFamily="34" charset="0"/>
              </a:rPr>
              <a:t>Robust network community detection using balanced propagation, L.</a:t>
            </a:r>
            <a:r>
              <a:rPr lang="it-IT" sz="3200" i="1" dirty="0">
                <a:latin typeface="Calibri Light" panose="020F0302020204030204" pitchFamily="34" charset="0"/>
                <a:ea typeface="Calibri Light" panose="020F0302020204030204" pitchFamily="34" charset="0"/>
                <a:cs typeface="Calibri Light" panose="020F0302020204030204" pitchFamily="34" charset="0"/>
              </a:rPr>
              <a:t> </a:t>
            </a:r>
            <a:r>
              <a:rPr lang="it-IT" sz="3200" i="1" dirty="0" err="1">
                <a:latin typeface="Calibri Light" panose="020F0302020204030204" pitchFamily="34" charset="0"/>
                <a:ea typeface="Calibri Light" panose="020F0302020204030204" pitchFamily="34" charset="0"/>
                <a:cs typeface="Calibri Light" panose="020F0302020204030204" pitchFamily="34" charset="0"/>
              </a:rPr>
              <a:t>Šubelj</a:t>
            </a:r>
            <a:r>
              <a:rPr lang="it-IT" sz="3200" i="1" dirty="0">
                <a:latin typeface="Calibri Light" panose="020F0302020204030204" pitchFamily="34" charset="0"/>
                <a:ea typeface="Calibri Light" panose="020F0302020204030204" pitchFamily="34" charset="0"/>
                <a:cs typeface="Calibri Light" panose="020F0302020204030204" pitchFamily="34" charset="0"/>
              </a:rPr>
              <a:t> et. Al, 2011</a:t>
            </a:r>
            <a:r>
              <a:rPr lang="en-US" sz="3200" i="1"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rPr>
              <a:t>(</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rPr>
              <a:t>)</a:t>
            </a:r>
            <a:endParaRPr lang="it-IT" sz="32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CasellaDiTesto 14">
            <a:extLst>
              <a:ext uri="{FF2B5EF4-FFF2-40B4-BE49-F238E27FC236}">
                <a16:creationId xmlns:a16="http://schemas.microsoft.com/office/drawing/2014/main" id="{65C96D38-3443-9417-FCE8-2B1E33509E19}"/>
              </a:ext>
            </a:extLst>
          </p:cNvPr>
          <p:cNvSpPr txBox="1"/>
          <p:nvPr/>
        </p:nvSpPr>
        <p:spPr>
          <a:xfrm>
            <a:off x="10890250" y="11073362"/>
            <a:ext cx="8382000"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Fruchterman-Reingold</a:t>
            </a:r>
            <a:r>
              <a:rPr lang="it-IT" sz="2800" dirty="0">
                <a:latin typeface="Calibri Light" panose="020F0302020204030204" pitchFamily="34" charset="0"/>
                <a:ea typeface="Calibri Light" panose="020F0302020204030204" pitchFamily="34" charset="0"/>
                <a:cs typeface="Calibri Light" panose="020F0302020204030204" pitchFamily="34" charset="0"/>
              </a:rPr>
              <a:t> layout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411038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81E98868-07DD-5534-14CC-C065A41F8F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2887" y="568325"/>
            <a:ext cx="4458325" cy="3276600"/>
          </a:xfrm>
          <a:prstGeom prst="rect">
            <a:avLst/>
          </a:prstGeom>
        </p:spPr>
      </p:pic>
      <p:sp>
        <p:nvSpPr>
          <p:cNvPr id="13" name="object 5">
            <a:extLst>
              <a:ext uri="{FF2B5EF4-FFF2-40B4-BE49-F238E27FC236}">
                <a16:creationId xmlns:a16="http://schemas.microsoft.com/office/drawing/2014/main" id="{C98D2A53-D052-EDC8-1C3B-AD8C7E128EF2}"/>
              </a:ext>
            </a:extLst>
          </p:cNvPr>
          <p:cNvSpPr txBox="1">
            <a:spLocks noGrp="1"/>
          </p:cNvSpPr>
          <p:nvPr>
            <p:ph type="body" idx="1"/>
          </p:nvPr>
        </p:nvSpPr>
        <p:spPr>
          <a:xfrm>
            <a:off x="4460867" y="5471231"/>
            <a:ext cx="11182357" cy="1166986"/>
          </a:xfrm>
          <a:prstGeom prst="rect">
            <a:avLst/>
          </a:prstGeom>
        </p:spPr>
        <p:txBody>
          <a:bodyPr vert="horz" wrap="square" lIns="0" tIns="12700" rIns="0" bIns="0" rtlCol="0">
            <a:spAutoFit/>
          </a:bodyPr>
          <a:lstStyle/>
          <a:p>
            <a:pPr marL="795020" algn="l">
              <a:lnSpc>
                <a:spcPct val="100000"/>
              </a:lnSpc>
              <a:spcBef>
                <a:spcPts val="100"/>
              </a:spcBef>
            </a:pPr>
            <a:r>
              <a:rPr lang="en-US" sz="7500" b="1" spc="-120" dirty="0">
                <a:solidFill>
                  <a:schemeClr val="tx1"/>
                </a:solidFill>
                <a:latin typeface="Calibri" panose="020F0502020204030204" pitchFamily="34" charset="0"/>
                <a:ea typeface="-OC Format Sans Bd" panose="00000800000000000000" pitchFamily="50" charset="0"/>
              </a:rPr>
              <a:t>Thanks for your attention</a:t>
            </a:r>
            <a:endParaRPr sz="7500" b="1" spc="-200" dirty="0">
              <a:solidFill>
                <a:schemeClr val="tx1"/>
              </a:solidFill>
              <a:latin typeface="Calibri" panose="020F0502020204030204" pitchFamily="34" charset="0"/>
              <a:ea typeface="-OC Format Sans Bd" panose="00000800000000000000" pitchFamily="50" charset="0"/>
            </a:endParaRPr>
          </a:p>
        </p:txBody>
      </p:sp>
      <p:sp>
        <p:nvSpPr>
          <p:cNvPr id="2" name="object 5">
            <a:extLst>
              <a:ext uri="{FF2B5EF4-FFF2-40B4-BE49-F238E27FC236}">
                <a16:creationId xmlns:a16="http://schemas.microsoft.com/office/drawing/2014/main" id="{D267C1E9-AB95-408B-EBD0-A3BEB6316E1B}"/>
              </a:ext>
            </a:extLst>
          </p:cNvPr>
          <p:cNvSpPr txBox="1">
            <a:spLocks/>
          </p:cNvSpPr>
          <p:nvPr/>
        </p:nvSpPr>
        <p:spPr>
          <a:xfrm>
            <a:off x="6423018" y="6645546"/>
            <a:ext cx="7258054" cy="62837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spcBef>
                <a:spcPts val="100"/>
              </a:spcBef>
            </a:pP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European road network analysis</a:t>
            </a:r>
          </a:p>
        </p:txBody>
      </p:sp>
      <p:sp>
        <p:nvSpPr>
          <p:cNvPr id="3" name="object 5">
            <a:extLst>
              <a:ext uri="{FF2B5EF4-FFF2-40B4-BE49-F238E27FC236}">
                <a16:creationId xmlns:a16="http://schemas.microsoft.com/office/drawing/2014/main" id="{66768A44-19DF-4276-6FD3-C23CBDFEB18A}"/>
              </a:ext>
            </a:extLst>
          </p:cNvPr>
          <p:cNvSpPr txBox="1">
            <a:spLocks/>
          </p:cNvSpPr>
          <p:nvPr/>
        </p:nvSpPr>
        <p:spPr>
          <a:xfrm>
            <a:off x="7308849" y="11693525"/>
            <a:ext cx="5486401"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err="1">
                <a:solidFill>
                  <a:schemeClr val="tx1"/>
                </a:solidFill>
                <a:latin typeface="Calibri" panose="020F0502020204030204" pitchFamily="34" charset="0"/>
                <a:ea typeface="-OC Format Sans Bd" panose="00000800000000000000" pitchFamily="50" charset="0"/>
              </a:rPr>
              <a:t>Accademic</a:t>
            </a:r>
            <a:r>
              <a:rPr lang="en-US" sz="3200" b="1" kern="0" spc="-200" dirty="0">
                <a:solidFill>
                  <a:schemeClr val="tx1"/>
                </a:solidFill>
                <a:latin typeface="Calibri" panose="020F0502020204030204" pitchFamily="34" charset="0"/>
                <a:ea typeface="-OC Format Sans Bd" panose="00000800000000000000" pitchFamily="50" charset="0"/>
              </a:rPr>
              <a:t> year 2022/2023</a:t>
            </a:r>
          </a:p>
        </p:txBody>
      </p:sp>
      <p:sp>
        <p:nvSpPr>
          <p:cNvPr id="4" name="object 5">
            <a:extLst>
              <a:ext uri="{FF2B5EF4-FFF2-40B4-BE49-F238E27FC236}">
                <a16:creationId xmlns:a16="http://schemas.microsoft.com/office/drawing/2014/main" id="{0C7489E0-C979-3272-EC47-51BF15391F6C}"/>
              </a:ext>
            </a:extLst>
          </p:cNvPr>
          <p:cNvSpPr txBox="1">
            <a:spLocks/>
          </p:cNvSpPr>
          <p:nvPr/>
        </p:nvSpPr>
        <p:spPr>
          <a:xfrm>
            <a:off x="7942024" y="8978457"/>
            <a:ext cx="4220044"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a:solidFill>
                  <a:schemeClr val="tx1"/>
                </a:solidFill>
                <a:latin typeface="Calibri" panose="020F0502020204030204" pitchFamily="34" charset="0"/>
                <a:ea typeface="-OC Format Sans Bd" panose="00000800000000000000" pitchFamily="50" charset="0"/>
              </a:rPr>
              <a:t>Andrea Bertogalli</a:t>
            </a:r>
          </a:p>
        </p:txBody>
      </p:sp>
      <p:sp>
        <p:nvSpPr>
          <p:cNvPr id="5" name="object 5">
            <a:extLst>
              <a:ext uri="{FF2B5EF4-FFF2-40B4-BE49-F238E27FC236}">
                <a16:creationId xmlns:a16="http://schemas.microsoft.com/office/drawing/2014/main" id="{CE58F298-9FFA-9EF3-1ADE-09656856B1E5}"/>
              </a:ext>
            </a:extLst>
          </p:cNvPr>
          <p:cNvSpPr txBox="1">
            <a:spLocks/>
          </p:cNvSpPr>
          <p:nvPr/>
        </p:nvSpPr>
        <p:spPr>
          <a:xfrm>
            <a:off x="8575206" y="9483724"/>
            <a:ext cx="4220044"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a:solidFill>
                  <a:schemeClr val="tx1"/>
                </a:solidFill>
                <a:latin typeface="Calibri" panose="020F0502020204030204" pitchFamily="34" charset="0"/>
                <a:ea typeface="-OC Format Sans Bd" panose="00000800000000000000" pitchFamily="50" charset="0"/>
              </a:rPr>
              <a:t>218342</a:t>
            </a:r>
          </a:p>
        </p:txBody>
      </p:sp>
    </p:spTree>
    <p:extLst>
      <p:ext uri="{BB962C8B-B14F-4D97-AF65-F5344CB8AC3E}">
        <p14:creationId xmlns:p14="http://schemas.microsoft.com/office/powerpoint/2010/main" val="2964538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 name="object 5">
            <a:extLst>
              <a:ext uri="{FF2B5EF4-FFF2-40B4-BE49-F238E27FC236}">
                <a16:creationId xmlns:a16="http://schemas.microsoft.com/office/drawing/2014/main" id="{5C92D39A-1AEF-DC04-EB4E-EE2BE0AB7FAD}"/>
              </a:ext>
            </a:extLst>
          </p:cNvPr>
          <p:cNvSpPr txBox="1">
            <a:spLocks/>
          </p:cNvSpPr>
          <p:nvPr/>
        </p:nvSpPr>
        <p:spPr>
          <a:xfrm>
            <a:off x="-387350" y="1885905"/>
            <a:ext cx="69342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Pre-processing</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4" name="object 5">
            <a:extLst>
              <a:ext uri="{FF2B5EF4-FFF2-40B4-BE49-F238E27FC236}">
                <a16:creationId xmlns:a16="http://schemas.microsoft.com/office/drawing/2014/main" id="{969AB7F9-E400-27CF-BB60-B09825548899}"/>
              </a:ext>
            </a:extLst>
          </p:cNvPr>
          <p:cNvSpPr txBox="1">
            <a:spLocks/>
          </p:cNvSpPr>
          <p:nvPr/>
        </p:nvSpPr>
        <p:spPr>
          <a:xfrm>
            <a:off x="-311150" y="3419262"/>
            <a:ext cx="9677400" cy="5604098"/>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Before starting to analyze the network, some pre-processing on the data is necessary in order to improve the visualization and, consequently, to facilitate further analysis.</a:t>
            </a: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We can automatically retrieve the latitude and the longitude of each city exploiting the nodes’ labels which correspond to the name.</a:t>
            </a: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r>
              <a:rPr lang="en-US" sz="3600" kern="0" spc="-200" dirty="0">
                <a:solidFill>
                  <a:schemeClr val="tx1"/>
                </a:solidFill>
                <a:ea typeface="-OC Format Sans Bd" panose="00000800000000000000" pitchFamily="50" charset="0"/>
              </a:rPr>
              <a:t>Much better than the </a:t>
            </a:r>
            <a:r>
              <a:rPr lang="en-US" sz="3600" kern="0" spc="-200" dirty="0">
                <a:ea typeface="-OC Format Sans Bd" panose="00000800000000000000" pitchFamily="50" charset="0"/>
              </a:rPr>
              <a:t>last slide…</a:t>
            </a:r>
            <a:endParaRPr lang="en-US" sz="3600" kern="0" spc="-200" dirty="0">
              <a:solidFill>
                <a:schemeClr val="tx1"/>
              </a:solidFill>
              <a:ea typeface="-OC Format Sans Bd" panose="00000800000000000000" pitchFamily="50" charset="0"/>
            </a:endParaRPr>
          </a:p>
        </p:txBody>
      </p:sp>
      <p:pic>
        <p:nvPicPr>
          <p:cNvPr id="22" name="Immagine 21" descr="Immagine che contiene cielo notturno&#10;&#10;Descrizione generata automaticamente">
            <a:extLst>
              <a:ext uri="{FF2B5EF4-FFF2-40B4-BE49-F238E27FC236}">
                <a16:creationId xmlns:a16="http://schemas.microsoft.com/office/drawing/2014/main" id="{A0888405-B3F9-B0C0-ED38-F33E7E87A6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3788" y="2473325"/>
            <a:ext cx="14490724" cy="9660484"/>
          </a:xfrm>
          <a:prstGeom prst="rect">
            <a:avLst/>
          </a:prstGeom>
        </p:spPr>
      </p:pic>
      <p:sp>
        <p:nvSpPr>
          <p:cNvPr id="25" name="CasellaDiTesto 24">
            <a:extLst>
              <a:ext uri="{FF2B5EF4-FFF2-40B4-BE49-F238E27FC236}">
                <a16:creationId xmlns:a16="http://schemas.microsoft.com/office/drawing/2014/main" id="{5C2F6E59-58FA-502E-E63D-E2D4C43B6A7C}"/>
              </a:ext>
            </a:extLst>
          </p:cNvPr>
          <p:cNvSpPr txBox="1"/>
          <p:nvPr/>
        </p:nvSpPr>
        <p:spPr>
          <a:xfrm>
            <a:off x="9213850" y="11399649"/>
            <a:ext cx="8382000"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GeoLayout</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41921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4" name="object 5">
            <a:extLst>
              <a:ext uri="{FF2B5EF4-FFF2-40B4-BE49-F238E27FC236}">
                <a16:creationId xmlns:a16="http://schemas.microsoft.com/office/drawing/2014/main" id="{969AB7F9-E400-27CF-BB60-B09825548899}"/>
              </a:ext>
            </a:extLst>
          </p:cNvPr>
          <p:cNvSpPr txBox="1">
            <a:spLocks/>
          </p:cNvSpPr>
          <p:nvPr/>
        </p:nvSpPr>
        <p:spPr>
          <a:xfrm>
            <a:off x="-311150" y="3387725"/>
            <a:ext cx="9707192" cy="447045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solidFill>
                  <a:schemeClr val="tx1"/>
                </a:solidFill>
                <a:ea typeface="-OC Format Sans Bd" panose="00000800000000000000" pitchFamily="50" charset="0"/>
              </a:rPr>
              <a:t>We can also use a </a:t>
            </a:r>
            <a:r>
              <a:rPr lang="en-US" sz="3600" kern="0" spc="-200" dirty="0" err="1">
                <a:solidFill>
                  <a:schemeClr val="tx1"/>
                </a:solidFill>
                <a:ea typeface="-OC Format Sans Bd" panose="00000800000000000000" pitchFamily="50" charset="0"/>
              </a:rPr>
              <a:t>basemap</a:t>
            </a:r>
            <a:r>
              <a:rPr lang="en-US" sz="3600" kern="0" spc="-200" dirty="0">
                <a:solidFill>
                  <a:schemeClr val="tx1"/>
                </a:solidFill>
                <a:ea typeface="-OC Format Sans Bd" panose="00000800000000000000" pitchFamily="50" charset="0"/>
              </a:rPr>
              <a:t> to mark the Europe boundaries and see where the cities are located precisely.</a:t>
            </a: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Note that, due to the fact that coordinates are automatically retrieved, there may be some nodes drawn in the wrong position, but it’s just a graphical matter.</a:t>
            </a:r>
            <a:endParaRPr lang="en-US" sz="3600" kern="0" spc="-200" dirty="0">
              <a:solidFill>
                <a:schemeClr val="tx1"/>
              </a:solidFill>
              <a:ea typeface="-OC Format Sans Bd" panose="00000800000000000000" pitchFamily="50" charset="0"/>
            </a:endParaRPr>
          </a:p>
        </p:txBody>
      </p:sp>
      <p:pic>
        <p:nvPicPr>
          <p:cNvPr id="7" name="Immagine 6" descr="Immagine che contiene mappa&#10;&#10;Descrizione generata automaticamente">
            <a:extLst>
              <a:ext uri="{FF2B5EF4-FFF2-40B4-BE49-F238E27FC236}">
                <a16:creationId xmlns:a16="http://schemas.microsoft.com/office/drawing/2014/main" id="{C4771BEF-EE7A-2A13-5C19-F246012D7DB3}"/>
              </a:ext>
            </a:extLst>
          </p:cNvPr>
          <p:cNvPicPr>
            <a:picLocks noChangeAspect="1"/>
          </p:cNvPicPr>
          <p:nvPr/>
        </p:nvPicPr>
        <p:blipFill rotWithShape="1">
          <a:blip r:embed="rId3">
            <a:extLst>
              <a:ext uri="{28A0092B-C50C-407E-A947-70E740481C1C}">
                <a14:useLocalDpi xmlns:a14="http://schemas.microsoft.com/office/drawing/2010/main" val="0"/>
              </a:ext>
            </a:extLst>
          </a:blip>
          <a:srcRect l="406" t="9591" r="-406" b="9567"/>
          <a:stretch/>
        </p:blipFill>
        <p:spPr>
          <a:xfrm>
            <a:off x="9396042" y="2168525"/>
            <a:ext cx="10333408" cy="8353936"/>
          </a:xfrm>
          <a:prstGeom prst="rect">
            <a:avLst/>
          </a:prstGeom>
        </p:spPr>
      </p:pic>
      <p:sp>
        <p:nvSpPr>
          <p:cNvPr id="9" name="CasellaDiTesto 8">
            <a:extLst>
              <a:ext uri="{FF2B5EF4-FFF2-40B4-BE49-F238E27FC236}">
                <a16:creationId xmlns:a16="http://schemas.microsoft.com/office/drawing/2014/main" id="{B7C1BB7E-0D36-08CF-1971-74414A8E6DC3}"/>
              </a:ext>
            </a:extLst>
          </p:cNvPr>
          <p:cNvSpPr txBox="1"/>
          <p:nvPr/>
        </p:nvSpPr>
        <p:spPr>
          <a:xfrm>
            <a:off x="9709150" y="10522461"/>
            <a:ext cx="9707192"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Fig.3: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NetworkX</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graph</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on a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basemap</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using</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matplotlib</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69342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Pre-processing</a:t>
            </a:r>
            <a:endParaRPr lang="en-US" sz="7200" kern="0" spc="-200" dirty="0">
              <a:solidFill>
                <a:schemeClr val="tx1"/>
              </a:solidFill>
              <a:latin typeface="Calibri" panose="020F0502020204030204" pitchFamily="34" charset="0"/>
              <a:ea typeface="-OC Format Sans Bd" panose="00000800000000000000" pitchFamily="50" charset="0"/>
            </a:endParaRPr>
          </a:p>
        </p:txBody>
      </p:sp>
    </p:spTree>
    <p:extLst>
      <p:ext uri="{BB962C8B-B14F-4D97-AF65-F5344CB8AC3E}">
        <p14:creationId xmlns:p14="http://schemas.microsoft.com/office/powerpoint/2010/main" val="1248813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4" name="object 5">
            <a:extLst>
              <a:ext uri="{FF2B5EF4-FFF2-40B4-BE49-F238E27FC236}">
                <a16:creationId xmlns:a16="http://schemas.microsoft.com/office/drawing/2014/main" id="{969AB7F9-E400-27CF-BB60-B09825548899}"/>
              </a:ext>
            </a:extLst>
          </p:cNvPr>
          <p:cNvSpPr txBox="1">
            <a:spLocks/>
          </p:cNvSpPr>
          <p:nvPr/>
        </p:nvSpPr>
        <p:spPr>
          <a:xfrm>
            <a:off x="-311150" y="3387725"/>
            <a:ext cx="9067800" cy="3362459"/>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By analyzing the network, it can be seen that there are multiple connected components but only one of them is relevant, so only the latter was analyzed.</a:t>
            </a: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The giant component has 1305 edges and 1039 nodes. </a:t>
            </a:r>
            <a:endParaRPr lang="en-US" sz="3600" kern="0" spc="-200" dirty="0">
              <a:solidFill>
                <a:schemeClr val="tx1"/>
              </a:solidFill>
              <a:ea typeface="-OC Format Sans Bd" panose="00000800000000000000" pitchFamily="50"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8305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Network properties</a:t>
            </a:r>
            <a:endParaRPr lang="en-US" sz="7200" kern="0" spc="-200" dirty="0">
              <a:solidFill>
                <a:schemeClr val="tx1"/>
              </a:solidFill>
              <a:latin typeface="Calibri" panose="020F0502020204030204" pitchFamily="34" charset="0"/>
              <a:ea typeface="-OC Format Sans Bd" panose="00000800000000000000" pitchFamily="50" charset="0"/>
            </a:endParaRPr>
          </a:p>
        </p:txBody>
      </p:sp>
      <p:pic>
        <p:nvPicPr>
          <p:cNvPr id="15" name="Immagine 14" descr="Immagine che contiene oggetto da esterni, ragnatela&#10;&#10;Descrizione generata automaticamente">
            <a:extLst>
              <a:ext uri="{FF2B5EF4-FFF2-40B4-BE49-F238E27FC236}">
                <a16:creationId xmlns:a16="http://schemas.microsoft.com/office/drawing/2014/main" id="{E912D98C-429D-22CE-FD44-99C18BABF4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746" y="2943038"/>
            <a:ext cx="15027354" cy="10018238"/>
          </a:xfrm>
          <a:prstGeom prst="rect">
            <a:avLst/>
          </a:prstGeom>
        </p:spPr>
      </p:pic>
      <p:sp>
        <p:nvSpPr>
          <p:cNvPr id="16" name="CasellaDiTesto 15">
            <a:extLst>
              <a:ext uri="{FF2B5EF4-FFF2-40B4-BE49-F238E27FC236}">
                <a16:creationId xmlns:a16="http://schemas.microsoft.com/office/drawing/2014/main" id="{08ECF22D-0B96-73AB-CB9C-533DE0B237FE}"/>
              </a:ext>
            </a:extLst>
          </p:cNvPr>
          <p:cNvSpPr txBox="1"/>
          <p:nvPr/>
        </p:nvSpPr>
        <p:spPr>
          <a:xfrm>
            <a:off x="6265538" y="11674098"/>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Fig.4: </a:t>
            </a:r>
            <a:r>
              <a:rPr lang="it-IT" sz="2800" dirty="0">
                <a:latin typeface="Calibri Light" panose="020F0302020204030204" pitchFamily="34" charset="0"/>
                <a:ea typeface="Calibri Light" panose="020F0302020204030204" pitchFamily="34" charset="0"/>
                <a:cs typeface="Calibri Light" panose="020F0302020204030204" pitchFamily="34" charset="0"/>
              </a:rPr>
              <a:t>The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components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ligth</a:t>
            </a:r>
            <a:r>
              <a:rPr lang="it-IT" sz="2800" dirty="0">
                <a:latin typeface="Calibri Light" panose="020F0302020204030204" pitchFamily="34" charset="0"/>
                <a:ea typeface="Calibri Light" panose="020F0302020204030204" pitchFamily="34" charset="0"/>
                <a:cs typeface="Calibri Light" panose="020F0302020204030204" pitchFamily="34" charset="0"/>
              </a:rPr>
              <a:t> blue =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giant</a:t>
            </a:r>
            <a:r>
              <a:rPr lang="it-IT" sz="2800" dirty="0">
                <a:latin typeface="Calibri Light" panose="020F0302020204030204" pitchFamily="34" charset="0"/>
                <a:ea typeface="Calibri Light" panose="020F0302020204030204" pitchFamily="34" charset="0"/>
                <a:cs typeface="Calibri Light" panose="020F0302020204030204" pitchFamily="34" charset="0"/>
              </a:rPr>
              <a:t> component).</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589546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2537AC66-71FB-BD2B-135C-A652975D9C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0" y="5368925"/>
            <a:ext cx="8770408" cy="6577806"/>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4" name="object 5">
            <a:extLst>
              <a:ext uri="{FF2B5EF4-FFF2-40B4-BE49-F238E27FC236}">
                <a16:creationId xmlns:a16="http://schemas.microsoft.com/office/drawing/2014/main" id="{969AB7F9-E400-27CF-BB60-B09825548899}"/>
              </a:ext>
            </a:extLst>
          </p:cNvPr>
          <p:cNvSpPr txBox="1">
            <a:spLocks/>
          </p:cNvSpPr>
          <p:nvPr/>
        </p:nvSpPr>
        <p:spPr>
          <a:xfrm>
            <a:off x="-311150" y="3387725"/>
            <a:ext cx="10820400" cy="1674817"/>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spcBef>
                <a:spcPts val="100"/>
              </a:spcBef>
            </a:pPr>
            <a:r>
              <a:rPr lang="en-US" sz="3600" kern="0" spc="-200" dirty="0">
                <a:ea typeface="-OC Format Sans Bd" panose="00000800000000000000" pitchFamily="50" charset="0"/>
              </a:rPr>
              <a:t>Considering the average distance (</a:t>
            </a:r>
            <a:r>
              <a:rPr lang="it-IT" sz="3600" dirty="0"/>
              <a:t>≈18</a:t>
            </a:r>
            <a:r>
              <a:rPr lang="en-US" sz="3600" kern="0" spc="-200" dirty="0">
                <a:ea typeface="-OC Format Sans Bd" panose="00000800000000000000" pitchFamily="50" charset="0"/>
              </a:rPr>
              <a:t>) and the degree distribution we can state that the network is neither a small word nor scale-free.  </a:t>
            </a:r>
            <a:endParaRPr lang="en-US" sz="3600" kern="0" spc="-200" dirty="0">
              <a:solidFill>
                <a:schemeClr val="tx1"/>
              </a:solidFill>
              <a:ea typeface="-OC Format Sans Bd" panose="00000800000000000000" pitchFamily="50"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8305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Network properties</a:t>
            </a:r>
            <a:endParaRPr lang="en-US" sz="7200" kern="0" spc="-200" dirty="0">
              <a:solidFill>
                <a:schemeClr val="tx1"/>
              </a:solidFill>
              <a:latin typeface="Calibri" panose="020F0502020204030204" pitchFamily="34" charset="0"/>
              <a:ea typeface="-OC Format Sans Bd" panose="00000800000000000000" pitchFamily="50" charset="0"/>
            </a:endParaRPr>
          </a:p>
        </p:txBody>
      </p:sp>
      <p:pic>
        <p:nvPicPr>
          <p:cNvPr id="13" name="Immagine 12">
            <a:extLst>
              <a:ext uri="{FF2B5EF4-FFF2-40B4-BE49-F238E27FC236}">
                <a16:creationId xmlns:a16="http://schemas.microsoft.com/office/drawing/2014/main" id="{50C4DE9A-3CE8-F3B3-69B5-E54FE64B43AB}"/>
              </a:ext>
            </a:extLst>
          </p:cNvPr>
          <p:cNvPicPr>
            <a:picLocks noChangeAspect="1"/>
          </p:cNvPicPr>
          <p:nvPr/>
        </p:nvPicPr>
        <p:blipFill rotWithShape="1">
          <a:blip r:embed="rId4">
            <a:extLst>
              <a:ext uri="{28A0092B-C50C-407E-A947-70E740481C1C}">
                <a14:useLocalDpi xmlns:a14="http://schemas.microsoft.com/office/drawing/2010/main" val="0"/>
              </a:ext>
            </a:extLst>
          </a:blip>
          <a:srcRect r="5173"/>
          <a:stretch/>
        </p:blipFill>
        <p:spPr>
          <a:xfrm>
            <a:off x="11255057" y="5292725"/>
            <a:ext cx="8550593" cy="6762785"/>
          </a:xfrm>
          <a:prstGeom prst="rect">
            <a:avLst/>
          </a:prstGeom>
        </p:spPr>
      </p:pic>
      <p:sp>
        <p:nvSpPr>
          <p:cNvPr id="14" name="CasellaDiTesto 13">
            <a:extLst>
              <a:ext uri="{FF2B5EF4-FFF2-40B4-BE49-F238E27FC236}">
                <a16:creationId xmlns:a16="http://schemas.microsoft.com/office/drawing/2014/main" id="{71B26E91-2639-88FB-5F3F-6AD694BFA502}"/>
              </a:ext>
            </a:extLst>
          </p:cNvPr>
          <p:cNvSpPr txBox="1"/>
          <p:nvPr/>
        </p:nvSpPr>
        <p:spPr>
          <a:xfrm>
            <a:off x="-1835719" y="11791573"/>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Fig.6: </a:t>
            </a:r>
            <a:r>
              <a:rPr lang="it-IT" sz="2800" dirty="0">
                <a:latin typeface="Calibri Light" panose="020F0302020204030204" pitchFamily="34" charset="0"/>
                <a:ea typeface="Calibri Light" panose="020F0302020204030204" pitchFamily="34" charset="0"/>
                <a:cs typeface="Calibri Light" panose="020F0302020204030204" pitchFamily="34" charset="0"/>
              </a:rPr>
              <a:t>The degree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distributions</a:t>
            </a:r>
            <a:r>
              <a:rPr lang="it-IT" sz="2800" dirty="0">
                <a:latin typeface="Calibri Light" panose="020F0302020204030204" pitchFamily="34" charset="0"/>
                <a:ea typeface="Calibri Light" panose="020F0302020204030204" pitchFamily="34" charset="0"/>
                <a:cs typeface="Calibri Light" panose="020F0302020204030204" pitchFamily="34" charset="0"/>
              </a:rPr>
              <a:t> of the network.</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18" name="Immagine 17">
            <a:extLst>
              <a:ext uri="{FF2B5EF4-FFF2-40B4-BE49-F238E27FC236}">
                <a16:creationId xmlns:a16="http://schemas.microsoft.com/office/drawing/2014/main" id="{C286E31C-607C-4644-884E-A9FCE36E688F}"/>
              </a:ext>
            </a:extLst>
          </p:cNvPr>
          <p:cNvPicPr>
            <a:picLocks noChangeAspect="1"/>
          </p:cNvPicPr>
          <p:nvPr/>
        </p:nvPicPr>
        <p:blipFill>
          <a:blip r:embed="rId5"/>
          <a:stretch>
            <a:fillRect/>
          </a:stretch>
        </p:blipFill>
        <p:spPr>
          <a:xfrm>
            <a:off x="11728450" y="2473325"/>
            <a:ext cx="7769279" cy="2572694"/>
          </a:xfrm>
          <a:prstGeom prst="rect">
            <a:avLst/>
          </a:prstGeom>
        </p:spPr>
      </p:pic>
      <p:sp>
        <p:nvSpPr>
          <p:cNvPr id="19" name="CasellaDiTesto 18">
            <a:extLst>
              <a:ext uri="{FF2B5EF4-FFF2-40B4-BE49-F238E27FC236}">
                <a16:creationId xmlns:a16="http://schemas.microsoft.com/office/drawing/2014/main" id="{B6297119-EABF-C081-B5AF-B7CF1C59D0AC}"/>
              </a:ext>
            </a:extLst>
          </p:cNvPr>
          <p:cNvSpPr txBox="1"/>
          <p:nvPr/>
        </p:nvSpPr>
        <p:spPr>
          <a:xfrm>
            <a:off x="11865535" y="5064125"/>
            <a:ext cx="776927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Fig.5: </a:t>
            </a:r>
            <a:r>
              <a:rPr lang="it-IT" sz="2800" dirty="0">
                <a:latin typeface="Calibri Light" panose="020F0302020204030204" pitchFamily="34" charset="0"/>
                <a:ea typeface="Calibri Light" panose="020F0302020204030204" pitchFamily="34" charset="0"/>
                <a:cs typeface="Calibri Light" panose="020F0302020204030204" pitchFamily="34" charset="0"/>
              </a:rPr>
              <a:t>Some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properties</a:t>
            </a:r>
            <a:r>
              <a:rPr lang="it-IT" sz="2800" dirty="0">
                <a:latin typeface="Calibri Light" panose="020F0302020204030204" pitchFamily="34" charset="0"/>
                <a:ea typeface="Calibri Light" panose="020F0302020204030204" pitchFamily="34" charset="0"/>
                <a:cs typeface="Calibri Light" panose="020F0302020204030204" pitchFamily="34" charset="0"/>
              </a:rPr>
              <a:t> of the network.</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0" name="CasellaDiTesto 19">
            <a:extLst>
              <a:ext uri="{FF2B5EF4-FFF2-40B4-BE49-F238E27FC236}">
                <a16:creationId xmlns:a16="http://schemas.microsoft.com/office/drawing/2014/main" id="{E20DB62A-831C-3CAA-FC90-9222C1135B1D}"/>
              </a:ext>
            </a:extLst>
          </p:cNvPr>
          <p:cNvSpPr txBox="1"/>
          <p:nvPr/>
        </p:nvSpPr>
        <p:spPr>
          <a:xfrm>
            <a:off x="9366250" y="11791573"/>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Fig.7: </a:t>
            </a:r>
            <a:r>
              <a:rPr lang="it-IT" sz="2800" dirty="0">
                <a:latin typeface="Calibri Light" panose="020F0302020204030204" pitchFamily="34" charset="0"/>
                <a:ea typeface="Calibri Light" panose="020F0302020204030204" pitchFamily="34" charset="0"/>
                <a:cs typeface="Calibri Light" panose="020F0302020204030204" pitchFamily="34" charset="0"/>
              </a:rPr>
              <a:t>The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cumulated</a:t>
            </a:r>
            <a:r>
              <a:rPr lang="it-IT" sz="2800" dirty="0">
                <a:latin typeface="Calibri Light" panose="020F0302020204030204" pitchFamily="34" charset="0"/>
                <a:ea typeface="Calibri Light" panose="020F0302020204030204" pitchFamily="34" charset="0"/>
                <a:cs typeface="Calibri Light" panose="020F0302020204030204" pitchFamily="34" charset="0"/>
              </a:rPr>
              <a:t> degree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distributions</a:t>
            </a:r>
            <a:r>
              <a:rPr lang="it-IT" sz="2800" dirty="0">
                <a:latin typeface="Calibri Light" panose="020F0302020204030204" pitchFamily="34" charset="0"/>
                <a:ea typeface="Calibri Light" panose="020F0302020204030204" pitchFamily="34" charset="0"/>
                <a:cs typeface="Calibri Light" panose="020F0302020204030204" pitchFamily="34" charset="0"/>
              </a:rPr>
              <a:t> of the network.</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526335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Immagine 13">
            <a:extLst>
              <a:ext uri="{FF2B5EF4-FFF2-40B4-BE49-F238E27FC236}">
                <a16:creationId xmlns:a16="http://schemas.microsoft.com/office/drawing/2014/main" id="{BCB49FAE-CA63-7F67-CC68-2F232C318374}"/>
              </a:ext>
            </a:extLst>
          </p:cNvPr>
          <p:cNvPicPr>
            <a:picLocks noChangeAspect="1"/>
          </p:cNvPicPr>
          <p:nvPr/>
        </p:nvPicPr>
        <p:blipFill rotWithShape="1">
          <a:blip r:embed="rId2">
            <a:extLst>
              <a:ext uri="{28A0092B-C50C-407E-A947-70E740481C1C}">
                <a14:useLocalDpi xmlns:a14="http://schemas.microsoft.com/office/drawing/2010/main" val="0"/>
              </a:ext>
            </a:extLst>
          </a:blip>
          <a:srcRect l="5846"/>
          <a:stretch/>
        </p:blipFill>
        <p:spPr>
          <a:xfrm>
            <a:off x="0" y="3387725"/>
            <a:ext cx="9583340" cy="7633744"/>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8305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Centralities - Degree</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1" name="CasellaDiTesto 10">
            <a:extLst>
              <a:ext uri="{FF2B5EF4-FFF2-40B4-BE49-F238E27FC236}">
                <a16:creationId xmlns:a16="http://schemas.microsoft.com/office/drawing/2014/main" id="{7608A5B2-A43E-B021-FDC7-53CF8506BD7C}"/>
              </a:ext>
            </a:extLst>
          </p:cNvPr>
          <p:cNvSpPr txBox="1"/>
          <p:nvPr/>
        </p:nvSpPr>
        <p:spPr>
          <a:xfrm>
            <a:off x="-2216719" y="10942056"/>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Fig.8: </a:t>
            </a:r>
            <a:r>
              <a:rPr lang="it-IT" sz="2800" dirty="0">
                <a:latin typeface="Calibri Light" panose="020F0302020204030204" pitchFamily="34" charset="0"/>
                <a:ea typeface="Calibri Light" panose="020F0302020204030204" pitchFamily="34" charset="0"/>
                <a:cs typeface="Calibri Light" panose="020F0302020204030204" pitchFamily="34" charset="0"/>
              </a:rPr>
              <a:t>Top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seven</a:t>
            </a:r>
            <a:r>
              <a:rPr lang="it-IT" sz="2800" dirty="0">
                <a:latin typeface="Calibri Light" panose="020F0302020204030204" pitchFamily="34" charset="0"/>
                <a:ea typeface="Calibri Light" panose="020F0302020204030204" pitchFamily="34" charset="0"/>
                <a:cs typeface="Calibri Light" panose="020F0302020204030204" pitchFamily="34" charset="0"/>
              </a:rPr>
              <a:t> for degree.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5" name="CasellaDiTesto 24">
            <a:extLst>
              <a:ext uri="{FF2B5EF4-FFF2-40B4-BE49-F238E27FC236}">
                <a16:creationId xmlns:a16="http://schemas.microsoft.com/office/drawing/2014/main" id="{F8EF8D04-A3EE-176E-39B4-66BD8D9656A4}"/>
              </a:ext>
            </a:extLst>
          </p:cNvPr>
          <p:cNvSpPr txBox="1"/>
          <p:nvPr/>
        </p:nvSpPr>
        <p:spPr>
          <a:xfrm>
            <a:off x="8222965" y="11473355"/>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Fig.9: </a:t>
            </a:r>
            <a:r>
              <a:rPr lang="it-IT" sz="2800" dirty="0">
                <a:latin typeface="Calibri Light" panose="020F0302020204030204" pitchFamily="34" charset="0"/>
                <a:ea typeface="Calibri Light" panose="020F0302020204030204" pitchFamily="34" charset="0"/>
                <a:cs typeface="Calibri Light" panose="020F0302020204030204" pitchFamily="34" charset="0"/>
              </a:rPr>
              <a:t>Degree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darker</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means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higher</a:t>
            </a:r>
            <a:r>
              <a:rPr lang="it-IT" sz="2800" dirty="0">
                <a:latin typeface="Calibri Light" panose="020F0302020204030204" pitchFamily="34" charset="0"/>
                <a:ea typeface="Calibri Light" panose="020F0302020204030204" pitchFamily="34" charset="0"/>
                <a:cs typeface="Calibri Light" panose="020F0302020204030204" pitchFamily="34" charset="0"/>
              </a:rPr>
              <a:t> degree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27" name="Immagine 26" descr="Immagine che contiene ragnatela, oggetto da esterni&#10;&#10;Descrizione generata automaticamente">
            <a:extLst>
              <a:ext uri="{FF2B5EF4-FFF2-40B4-BE49-F238E27FC236}">
                <a16:creationId xmlns:a16="http://schemas.microsoft.com/office/drawing/2014/main" id="{1D4AFDD4-EFEE-7127-6D13-039B439BF141}"/>
              </a:ext>
            </a:extLst>
          </p:cNvPr>
          <p:cNvPicPr>
            <a:picLocks noChangeAspect="1"/>
          </p:cNvPicPr>
          <p:nvPr/>
        </p:nvPicPr>
        <p:blipFill rotWithShape="1">
          <a:blip r:embed="rId4">
            <a:extLst>
              <a:ext uri="{28A0092B-C50C-407E-A947-70E740481C1C}">
                <a14:useLocalDpi xmlns:a14="http://schemas.microsoft.com/office/drawing/2010/main" val="0"/>
              </a:ext>
            </a:extLst>
          </a:blip>
          <a:srcRect l="7916" t="26143" r="39456" b="22214"/>
          <a:stretch/>
        </p:blipFill>
        <p:spPr>
          <a:xfrm>
            <a:off x="8667750" y="2320937"/>
            <a:ext cx="11061700" cy="8881038"/>
          </a:xfrm>
          <a:prstGeom prst="rect">
            <a:avLst/>
          </a:prstGeom>
        </p:spPr>
      </p:pic>
    </p:spTree>
    <p:extLst>
      <p:ext uri="{BB962C8B-B14F-4D97-AF65-F5344CB8AC3E}">
        <p14:creationId xmlns:p14="http://schemas.microsoft.com/office/powerpoint/2010/main" val="2041498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4BD9DC09-DAFB-5FBA-28FE-6411663E27BE}"/>
              </a:ext>
            </a:extLst>
          </p:cNvPr>
          <p:cNvPicPr>
            <a:picLocks noChangeAspect="1"/>
          </p:cNvPicPr>
          <p:nvPr/>
        </p:nvPicPr>
        <p:blipFill>
          <a:blip r:embed="rId2">
            <a:extLst>
              <a:ext uri="{28A0092B-C50C-407E-A947-70E740481C1C}">
                <a14:useLocalDpi xmlns:a14="http://schemas.microsoft.com/office/drawing/2010/main" val="0"/>
              </a:ext>
            </a:extLst>
          </a:blip>
          <a:srcRect l="2923" r="2923"/>
          <a:stretch/>
        </p:blipFill>
        <p:spPr>
          <a:xfrm>
            <a:off x="0" y="3387725"/>
            <a:ext cx="9583340" cy="7633744"/>
          </a:xfrm>
          <a:prstGeom prst="rect">
            <a:avLst/>
          </a:prstGeom>
        </p:spPr>
      </p:pic>
      <p:pic>
        <p:nvPicPr>
          <p:cNvPr id="9" name="Immagine 8">
            <a:extLst>
              <a:ext uri="{FF2B5EF4-FFF2-40B4-BE49-F238E27FC236}">
                <a16:creationId xmlns:a16="http://schemas.microsoft.com/office/drawing/2014/main" id="{817D8EA7-01A1-BEA3-6662-1094C5123A3F}"/>
              </a:ext>
            </a:extLst>
          </p:cNvPr>
          <p:cNvPicPr>
            <a:picLocks noChangeAspect="1"/>
          </p:cNvPicPr>
          <p:nvPr/>
        </p:nvPicPr>
        <p:blipFill rotWithShape="1">
          <a:blip r:embed="rId3">
            <a:extLst>
              <a:ext uri="{28A0092B-C50C-407E-A947-70E740481C1C}">
                <a14:useLocalDpi xmlns:a14="http://schemas.microsoft.com/office/drawing/2010/main" val="0"/>
              </a:ext>
            </a:extLst>
          </a:blip>
          <a:srcRect l="7117" r="12538" b="19463"/>
          <a:stretch/>
        </p:blipFill>
        <p:spPr>
          <a:xfrm>
            <a:off x="9137650" y="2320937"/>
            <a:ext cx="10591800" cy="8686788"/>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9081488"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Centralities - Closeness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1" name="CasellaDiTesto 10">
            <a:extLst>
              <a:ext uri="{FF2B5EF4-FFF2-40B4-BE49-F238E27FC236}">
                <a16:creationId xmlns:a16="http://schemas.microsoft.com/office/drawing/2014/main" id="{7608A5B2-A43E-B021-FDC7-53CF8506BD7C}"/>
              </a:ext>
            </a:extLst>
          </p:cNvPr>
          <p:cNvSpPr txBox="1"/>
          <p:nvPr/>
        </p:nvSpPr>
        <p:spPr>
          <a:xfrm>
            <a:off x="-1835150" y="11007725"/>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Fig.10: </a:t>
            </a:r>
            <a:r>
              <a:rPr lang="it-IT" sz="2800" dirty="0">
                <a:latin typeface="Calibri Light" panose="020F0302020204030204" pitchFamily="34" charset="0"/>
                <a:ea typeface="Calibri Light" panose="020F0302020204030204" pitchFamily="34" charset="0"/>
                <a:cs typeface="Calibri Light" panose="020F0302020204030204" pitchFamily="34" charset="0"/>
              </a:rPr>
              <a:t>Top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seven</a:t>
            </a:r>
            <a:r>
              <a:rPr lang="it-IT" sz="2800" dirty="0">
                <a:latin typeface="Calibri Light" panose="020F0302020204030204" pitchFamily="34" charset="0"/>
                <a:ea typeface="Calibri Light" panose="020F0302020204030204" pitchFamily="34" charset="0"/>
                <a:cs typeface="Calibri Light" panose="020F0302020204030204" pitchFamily="34" charset="0"/>
              </a:rPr>
              <a:t> for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closeness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5" name="CasellaDiTesto 24">
            <a:extLst>
              <a:ext uri="{FF2B5EF4-FFF2-40B4-BE49-F238E27FC236}">
                <a16:creationId xmlns:a16="http://schemas.microsoft.com/office/drawing/2014/main" id="{F8EF8D04-A3EE-176E-39B4-66BD8D9656A4}"/>
              </a:ext>
            </a:extLst>
          </p:cNvPr>
          <p:cNvSpPr txBox="1"/>
          <p:nvPr/>
        </p:nvSpPr>
        <p:spPr>
          <a:xfrm>
            <a:off x="8222965" y="11317585"/>
            <a:ext cx="12649769" cy="1323439"/>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Fig.11: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Closeness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darker</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means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higher</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p>
          <a:p>
            <a:pPr algn="ctr"/>
            <a:r>
              <a:rPr lang="it-IT" sz="2800" dirty="0" err="1">
                <a:latin typeface="Calibri Light" panose="020F0302020204030204" pitchFamily="34" charset="0"/>
                <a:ea typeface="Calibri Light" panose="020F0302020204030204" pitchFamily="34" charset="0"/>
                <a:cs typeface="Calibri Light" panose="020F0302020204030204" pitchFamily="34" charset="0"/>
              </a:rPr>
              <a:t>closeness</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767473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4BD9DC09-DAFB-5FBA-28FE-6411663E27BE}"/>
              </a:ext>
            </a:extLst>
          </p:cNvPr>
          <p:cNvPicPr>
            <a:picLocks noChangeAspect="1"/>
          </p:cNvPicPr>
          <p:nvPr/>
        </p:nvPicPr>
        <p:blipFill>
          <a:blip r:embed="rId2">
            <a:extLst>
              <a:ext uri="{28A0092B-C50C-407E-A947-70E740481C1C}">
                <a14:useLocalDpi xmlns:a14="http://schemas.microsoft.com/office/drawing/2010/main" val="0"/>
              </a:ext>
            </a:extLst>
          </a:blip>
          <a:srcRect l="2923" r="2923"/>
          <a:stretch/>
        </p:blipFill>
        <p:spPr>
          <a:xfrm>
            <a:off x="0" y="3387725"/>
            <a:ext cx="9583340" cy="7633744"/>
          </a:xfrm>
          <a:prstGeom prst="rect">
            <a:avLst/>
          </a:prstGeom>
        </p:spPr>
      </p:pic>
      <p:pic>
        <p:nvPicPr>
          <p:cNvPr id="3" name="Immagine 2">
            <a:extLst>
              <a:ext uri="{FF2B5EF4-FFF2-40B4-BE49-F238E27FC236}">
                <a16:creationId xmlns:a16="http://schemas.microsoft.com/office/drawing/2014/main" id="{9A65DDCC-2CFE-F0D5-CC9A-A076BB5B2A01}"/>
              </a:ext>
            </a:extLst>
          </p:cNvPr>
          <p:cNvPicPr>
            <a:picLocks noChangeAspect="1"/>
          </p:cNvPicPr>
          <p:nvPr/>
        </p:nvPicPr>
        <p:blipFill rotWithShape="1">
          <a:blip r:embed="rId3">
            <a:extLst>
              <a:ext uri="{28A0092B-C50C-407E-A947-70E740481C1C}">
                <a14:useLocalDpi xmlns:a14="http://schemas.microsoft.com/office/drawing/2010/main" val="0"/>
              </a:ext>
            </a:extLst>
          </a:blip>
          <a:srcRect l="5653" t="20434" r="31827"/>
          <a:stretch/>
        </p:blipFill>
        <p:spPr>
          <a:xfrm>
            <a:off x="8528050" y="2320937"/>
            <a:ext cx="11113405" cy="11571946"/>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Centralities - Betweenness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1" name="CasellaDiTesto 10">
            <a:extLst>
              <a:ext uri="{FF2B5EF4-FFF2-40B4-BE49-F238E27FC236}">
                <a16:creationId xmlns:a16="http://schemas.microsoft.com/office/drawing/2014/main" id="{7608A5B2-A43E-B021-FDC7-53CF8506BD7C}"/>
              </a:ext>
            </a:extLst>
          </p:cNvPr>
          <p:cNvSpPr txBox="1"/>
          <p:nvPr/>
        </p:nvSpPr>
        <p:spPr>
          <a:xfrm>
            <a:off x="-1835150" y="11007725"/>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Fig.12: </a:t>
            </a:r>
            <a:r>
              <a:rPr lang="it-IT" sz="2800" dirty="0">
                <a:latin typeface="Calibri Light" panose="020F0302020204030204" pitchFamily="34" charset="0"/>
                <a:ea typeface="Calibri Light" panose="020F0302020204030204" pitchFamily="34" charset="0"/>
                <a:cs typeface="Calibri Light" panose="020F0302020204030204" pitchFamily="34" charset="0"/>
              </a:rPr>
              <a:t>Top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seven</a:t>
            </a:r>
            <a:r>
              <a:rPr lang="it-IT" sz="2800" dirty="0">
                <a:latin typeface="Calibri Light" panose="020F0302020204030204" pitchFamily="34" charset="0"/>
                <a:ea typeface="Calibri Light" panose="020F0302020204030204" pitchFamily="34" charset="0"/>
                <a:cs typeface="Calibri Light" panose="020F0302020204030204" pitchFamily="34" charset="0"/>
              </a:rPr>
              <a:t> for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betweenness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5" name="CasellaDiTesto 24">
            <a:extLst>
              <a:ext uri="{FF2B5EF4-FFF2-40B4-BE49-F238E27FC236}">
                <a16:creationId xmlns:a16="http://schemas.microsoft.com/office/drawing/2014/main" id="{F8EF8D04-A3EE-176E-39B4-66BD8D9656A4}"/>
              </a:ext>
            </a:extLst>
          </p:cNvPr>
          <p:cNvSpPr txBox="1"/>
          <p:nvPr/>
        </p:nvSpPr>
        <p:spPr>
          <a:xfrm>
            <a:off x="8222965" y="11317585"/>
            <a:ext cx="12649769" cy="1323439"/>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Fig.13: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Betweenness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darker</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means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higher</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p>
          <a:p>
            <a:pPr algn="ctr"/>
            <a:r>
              <a:rPr lang="it-IT" sz="2800" dirty="0" err="1">
                <a:latin typeface="Calibri Light" panose="020F0302020204030204" pitchFamily="34" charset="0"/>
                <a:ea typeface="Calibri Light" panose="020F0302020204030204" pitchFamily="34" charset="0"/>
                <a:cs typeface="Calibri Light" panose="020F0302020204030204" pitchFamily="34" charset="0"/>
              </a:rPr>
              <a:t>betweenness</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5458747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3558</TotalTime>
  <Words>1362</Words>
  <Application>Microsoft Office PowerPoint</Application>
  <PresentationFormat>Personalizzato</PresentationFormat>
  <Paragraphs>209</Paragraphs>
  <Slides>20</Slides>
  <Notes>9</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20</vt:i4>
      </vt:variant>
    </vt:vector>
  </HeadingPairs>
  <TitlesOfParts>
    <vt:vector size="24" baseType="lpstr">
      <vt:lpstr>Arial</vt:lpstr>
      <vt:lpstr>Calibri</vt:lpstr>
      <vt:lpstr>Calibri Light</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Giovanna PALOMBA</dc:creator>
  <cp:lastModifiedBy>Andrea Bertogalli</cp:lastModifiedBy>
  <cp:revision>67</cp:revision>
  <dcterms:created xsi:type="dcterms:W3CDTF">2022-09-19T06:36:01Z</dcterms:created>
  <dcterms:modified xsi:type="dcterms:W3CDTF">2023-03-06T11:03:10Z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2022-03-04T00:00:00Z</vt:filetime>
  </property>
  <property fmtid="{D5CDD505-2E9C-101B-9397-08002B2CF9AE}" pid="3" name="Creator">
    <vt:lpwstr>Microsoft® PowerPoint® per Microsoft 365</vt:lpwstr>
  </property>
  <property fmtid="{D5CDD505-2E9C-101B-9397-08002B2CF9AE}" pid="4" name="LastSaved">
    <vt:filetime>2022-09-19T00:00:00Z</vt:filetime>
  </property>
</Properties>
</file>